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8"/>
  </p:notesMasterIdLst>
  <p:handoutMasterIdLst>
    <p:handoutMasterId r:id="rId39"/>
  </p:handoutMasterIdLst>
  <p:sldIdLst>
    <p:sldId id="256" r:id="rId3"/>
    <p:sldId id="266" r:id="rId4"/>
    <p:sldId id="270" r:id="rId5"/>
    <p:sldId id="271" r:id="rId6"/>
    <p:sldId id="273" r:id="rId7"/>
    <p:sldId id="274" r:id="rId8"/>
    <p:sldId id="275" r:id="rId9"/>
    <p:sldId id="276" r:id="rId10"/>
    <p:sldId id="277" r:id="rId11"/>
    <p:sldId id="278" r:id="rId12"/>
    <p:sldId id="284" r:id="rId13"/>
    <p:sldId id="285" r:id="rId14"/>
    <p:sldId id="286" r:id="rId15"/>
    <p:sldId id="283" r:id="rId16"/>
    <p:sldId id="279" r:id="rId17"/>
    <p:sldId id="281" r:id="rId18"/>
    <p:sldId id="282" r:id="rId19"/>
    <p:sldId id="287" r:id="rId20"/>
    <p:sldId id="307" r:id="rId21"/>
    <p:sldId id="294" r:id="rId22"/>
    <p:sldId id="295" r:id="rId23"/>
    <p:sldId id="296" r:id="rId24"/>
    <p:sldId id="305" r:id="rId25"/>
    <p:sldId id="306" r:id="rId26"/>
    <p:sldId id="297" r:id="rId27"/>
    <p:sldId id="298" r:id="rId28"/>
    <p:sldId id="299" r:id="rId29"/>
    <p:sldId id="302" r:id="rId30"/>
    <p:sldId id="304" r:id="rId31"/>
    <p:sldId id="303" r:id="rId32"/>
    <p:sldId id="311" r:id="rId33"/>
    <p:sldId id="312" r:id="rId34"/>
    <p:sldId id="308" r:id="rId35"/>
    <p:sldId id="309" r:id="rId36"/>
    <p:sldId id="310" r:id="rId3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92" autoAdjust="0"/>
    <p:restoredTop sz="59224" autoAdjust="0"/>
  </p:normalViewPr>
  <p:slideViewPr>
    <p:cSldViewPr snapToGrid="0" snapToObjects="1">
      <p:cViewPr varScale="1">
        <p:scale>
          <a:sx n="89" d="100"/>
          <a:sy n="89" d="100"/>
        </p:scale>
        <p:origin x="2646" y="6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eg>
</file>

<file path=ppt/media/image21.jpe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22C06-1E29-40D3-A629-5C12C5E51BB9}" type="datetimeFigureOut">
              <a:rPr lang="en-NL" smtClean="0"/>
              <a:t>15/05/2020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32A9A-6AF1-44A4-83F8-724276883B9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72852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52011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practice, this new analysis allows the numerical study of dispersion errors on all types of</a:t>
            </a:r>
          </a:p>
          <a:p>
            <a:r>
              <a:rPr lang="en-GB" dirty="0"/>
              <a:t>mesh and for multiple dimensions. Nonetheless, when mesh uniformity and one-dimensionality assumptions</a:t>
            </a:r>
          </a:p>
          <a:p>
            <a:r>
              <a:rPr lang="en-GB" dirty="0"/>
              <a:t>are imposed as in the classical method, the results of this new technique coincide with those of the classic</a:t>
            </a:r>
          </a:p>
          <a:p>
            <a:r>
              <a:rPr lang="en-GB" dirty="0"/>
              <a:t>method.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5081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• When the temperature is higher, in the first time step, oscillations in the water profile can be seen</a:t>
            </a:r>
          </a:p>
          <a:p>
            <a:r>
              <a:rPr lang="en-GB" dirty="0"/>
              <a:t>in front of the disturbance, besides a large discontinuity around the </a:t>
            </a:r>
            <a:r>
              <a:rPr lang="en-GB" dirty="0" err="1"/>
              <a:t>center</a:t>
            </a:r>
            <a:r>
              <a:rPr lang="en-GB" dirty="0"/>
              <a:t> of the grid is observed.</a:t>
            </a:r>
          </a:p>
          <a:p>
            <a:r>
              <a:rPr lang="en-GB" dirty="0"/>
              <a:t>The fact that these oscillations are not observed at a temperature of 6 </a:t>
            </a:r>
            <a:r>
              <a:rPr lang="en-GB" dirty="0" err="1"/>
              <a:t>degC</a:t>
            </a:r>
            <a:r>
              <a:rPr lang="en-GB" dirty="0"/>
              <a:t> can be explained</a:t>
            </a:r>
          </a:p>
          <a:p>
            <a:r>
              <a:rPr lang="en-GB" dirty="0"/>
              <a:t>due to the relative effect the salinity difference has on the initial density difference, because this</a:t>
            </a:r>
          </a:p>
          <a:p>
            <a:r>
              <a:rPr lang="en-GB" dirty="0"/>
              <a:t>effect is smaller at lower temperatures due to a higher density of the water itself the disturbance is</a:t>
            </a:r>
          </a:p>
          <a:p>
            <a:r>
              <a:rPr lang="en-GB" dirty="0"/>
              <a:t>of a lower order than at higher temperature. These oscillations are could be a form of numerical</a:t>
            </a:r>
          </a:p>
          <a:p>
            <a:r>
              <a:rPr lang="en-GB" dirty="0"/>
              <a:t>dispersion and may be attributed to the hydrostatic assumption of the model, i.e. to compensate</a:t>
            </a:r>
          </a:p>
          <a:p>
            <a:r>
              <a:rPr lang="en-GB" dirty="0"/>
              <a:t>for the large vertical velocity gradient in the </a:t>
            </a:r>
            <a:r>
              <a:rPr lang="en-GB" dirty="0" err="1"/>
              <a:t>center</a:t>
            </a:r>
            <a:r>
              <a:rPr lang="en-GB" dirty="0"/>
              <a:t> of the grid at t=5min the model imposes a water</a:t>
            </a:r>
          </a:p>
          <a:p>
            <a:r>
              <a:rPr lang="en-GB" dirty="0"/>
              <a:t>level difference (the large discontinuity). Subsequently to deal with this water level difference in</a:t>
            </a:r>
          </a:p>
          <a:p>
            <a:r>
              <a:rPr lang="en-GB" dirty="0"/>
              <a:t>the middle of the grid, the approximation shows oscillations, i.e. in order to bridge the discontinuity</a:t>
            </a:r>
          </a:p>
          <a:p>
            <a:r>
              <a:rPr lang="en-GB" dirty="0"/>
              <a:t>in the water level and approximate the original water level at locations where the disturbance has</a:t>
            </a:r>
          </a:p>
          <a:p>
            <a:r>
              <a:rPr lang="en-GB" dirty="0"/>
              <a:t>not yet had any influence.</a:t>
            </a:r>
          </a:p>
          <a:p>
            <a:endParaRPr lang="en-GB" dirty="0"/>
          </a:p>
          <a:p>
            <a:r>
              <a:rPr lang="en-GB" dirty="0"/>
              <a:t>• Other oscillations are observed after the wave fronts (especially the high density wave) has</a:t>
            </a:r>
          </a:p>
          <a:p>
            <a:r>
              <a:rPr lang="en-GB" dirty="0"/>
              <a:t>passed. These oscillations could be a result of the artificial viscosity of the model, a process</a:t>
            </a:r>
          </a:p>
          <a:p>
            <a:r>
              <a:rPr lang="en-GB" dirty="0"/>
              <a:t>imposed to mimic energy loss due to heat transfer, this results in a transfer of kinetic energy in</a:t>
            </a:r>
          </a:p>
          <a:p>
            <a:r>
              <a:rPr lang="en-GB" dirty="0"/>
              <a:t>the form of waves. However, they could also be a result of the internal waves formed due to</a:t>
            </a:r>
          </a:p>
          <a:p>
            <a:r>
              <a:rPr lang="en-GB" dirty="0"/>
              <a:t>friction at the interface of the two density currents. Because in this mixing layer turbulence is</a:t>
            </a:r>
          </a:p>
          <a:p>
            <a:r>
              <a:rPr lang="en-GB" dirty="0"/>
              <a:t>likely to occur the model could show oscillations in the water level to compensate for the vertical</a:t>
            </a:r>
          </a:p>
          <a:p>
            <a:r>
              <a:rPr lang="en-GB" dirty="0"/>
              <a:t>velocity gradients associated with turbulence.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05608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• When the temperature is higher, in the first time step, oscillations in the water profile can be seen</a:t>
            </a:r>
          </a:p>
          <a:p>
            <a:r>
              <a:rPr lang="en-GB" dirty="0"/>
              <a:t>in front of the disturbance, besides a large discontinuity around the </a:t>
            </a:r>
            <a:r>
              <a:rPr lang="en-GB" dirty="0" err="1"/>
              <a:t>center</a:t>
            </a:r>
            <a:r>
              <a:rPr lang="en-GB" dirty="0"/>
              <a:t> of the grid is observed.</a:t>
            </a:r>
          </a:p>
          <a:p>
            <a:r>
              <a:rPr lang="en-GB" dirty="0"/>
              <a:t>The fact that these oscillations are not observed at a temperature of 6 </a:t>
            </a:r>
            <a:r>
              <a:rPr lang="en-GB" dirty="0" err="1"/>
              <a:t>degC</a:t>
            </a:r>
            <a:r>
              <a:rPr lang="en-GB" dirty="0"/>
              <a:t> can be explained</a:t>
            </a:r>
          </a:p>
          <a:p>
            <a:r>
              <a:rPr lang="en-GB" dirty="0"/>
              <a:t>due to the relative effect the salinity difference has on the initial density difference, because this</a:t>
            </a:r>
          </a:p>
          <a:p>
            <a:r>
              <a:rPr lang="en-GB" dirty="0"/>
              <a:t>effect is smaller at lower temperatures due to a higher density of the water itself the disturbance is</a:t>
            </a:r>
          </a:p>
          <a:p>
            <a:r>
              <a:rPr lang="en-GB" dirty="0"/>
              <a:t>of a lower order than at higher temperature. These oscillations are could be a form of numerical</a:t>
            </a:r>
          </a:p>
          <a:p>
            <a:r>
              <a:rPr lang="en-GB" dirty="0"/>
              <a:t>dispersion and may be attributed to the hydrostatic assumption of the model, i.e. to compensate</a:t>
            </a:r>
          </a:p>
          <a:p>
            <a:r>
              <a:rPr lang="en-GB" dirty="0"/>
              <a:t>for the large vertical velocity gradient in the </a:t>
            </a:r>
            <a:r>
              <a:rPr lang="en-GB" dirty="0" err="1"/>
              <a:t>center</a:t>
            </a:r>
            <a:r>
              <a:rPr lang="en-GB" dirty="0"/>
              <a:t> of the grid at t=5min the model imposes a water</a:t>
            </a:r>
          </a:p>
          <a:p>
            <a:r>
              <a:rPr lang="en-GB" dirty="0"/>
              <a:t>level difference (the large discontinuity). Subsequently to deal with this water level difference in</a:t>
            </a:r>
          </a:p>
          <a:p>
            <a:r>
              <a:rPr lang="en-GB" dirty="0"/>
              <a:t>the middle of the grid, the approximation shows oscillations, i.e. in order to bridge the discontinuity</a:t>
            </a:r>
          </a:p>
          <a:p>
            <a:r>
              <a:rPr lang="en-GB" dirty="0"/>
              <a:t>in the water level and approximate the original water level at locations where the disturbance has</a:t>
            </a:r>
          </a:p>
          <a:p>
            <a:r>
              <a:rPr lang="en-GB" dirty="0"/>
              <a:t>not yet had any influence.</a:t>
            </a:r>
          </a:p>
          <a:p>
            <a:r>
              <a:rPr lang="en-GB" dirty="0"/>
              <a:t>• Other oscillations are observed after the wave fronts (especially the high density wave) has</a:t>
            </a:r>
          </a:p>
          <a:p>
            <a:r>
              <a:rPr lang="en-GB" dirty="0"/>
              <a:t>passed. These oscillations could be a result of the artificial viscosity of the model, a process</a:t>
            </a:r>
          </a:p>
          <a:p>
            <a:r>
              <a:rPr lang="en-GB" dirty="0"/>
              <a:t>imposed to mimic energy loss due to heat transfer, this results in a transfer of kinetic energy in</a:t>
            </a:r>
          </a:p>
          <a:p>
            <a:r>
              <a:rPr lang="en-GB" dirty="0"/>
              <a:t>the form of waves. However, they could also be a result of the internal waves formed due to</a:t>
            </a:r>
          </a:p>
          <a:p>
            <a:r>
              <a:rPr lang="en-GB" dirty="0"/>
              <a:t>friction at the interface of the two density currents. Because in this mixing layer turbulence is</a:t>
            </a:r>
          </a:p>
          <a:p>
            <a:r>
              <a:rPr lang="en-GB" dirty="0"/>
              <a:t>likely to occur the model could show oscillations in the water level to compensate for the vertical</a:t>
            </a:r>
          </a:p>
          <a:p>
            <a:r>
              <a:rPr lang="en-GB" dirty="0"/>
              <a:t>velocity gradients associated with turbulence.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718898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• When the temperature is higher, in the first time step, oscillations in the water profile can be seen</a:t>
            </a:r>
          </a:p>
          <a:p>
            <a:r>
              <a:rPr lang="en-GB" dirty="0"/>
              <a:t>in front of the disturbance, besides a large discontinuity around the </a:t>
            </a:r>
            <a:r>
              <a:rPr lang="en-GB" dirty="0" err="1"/>
              <a:t>center</a:t>
            </a:r>
            <a:r>
              <a:rPr lang="en-GB" dirty="0"/>
              <a:t> of the grid is observed.</a:t>
            </a:r>
          </a:p>
          <a:p>
            <a:r>
              <a:rPr lang="en-GB" dirty="0"/>
              <a:t>The fact that these oscillations are not observed at a temperature of 6 </a:t>
            </a:r>
            <a:r>
              <a:rPr lang="en-GB" dirty="0" err="1"/>
              <a:t>degC</a:t>
            </a:r>
            <a:r>
              <a:rPr lang="en-GB" dirty="0"/>
              <a:t> can be explained</a:t>
            </a:r>
          </a:p>
          <a:p>
            <a:r>
              <a:rPr lang="en-GB" dirty="0"/>
              <a:t>due to the relative effect the salinity difference has on the initial density difference, because this</a:t>
            </a:r>
          </a:p>
          <a:p>
            <a:r>
              <a:rPr lang="en-GB" dirty="0"/>
              <a:t>effect is smaller at lower temperatures due to a higher density of the water itself the disturbance is</a:t>
            </a:r>
          </a:p>
          <a:p>
            <a:r>
              <a:rPr lang="en-GB" dirty="0"/>
              <a:t>of a lower order than at higher temperature. These oscillations are could be a form of numerical</a:t>
            </a:r>
          </a:p>
          <a:p>
            <a:r>
              <a:rPr lang="en-GB" dirty="0"/>
              <a:t>dispersion and may be attributed to the hydrostatic assumption of the model, i.e. to compensate</a:t>
            </a:r>
          </a:p>
          <a:p>
            <a:r>
              <a:rPr lang="en-GB" dirty="0"/>
              <a:t>for the large vertical velocity gradient in the </a:t>
            </a:r>
            <a:r>
              <a:rPr lang="en-GB" dirty="0" err="1"/>
              <a:t>center</a:t>
            </a:r>
            <a:r>
              <a:rPr lang="en-GB" dirty="0"/>
              <a:t> of the grid at t=5min the model imposes a water</a:t>
            </a:r>
          </a:p>
          <a:p>
            <a:r>
              <a:rPr lang="en-GB" dirty="0"/>
              <a:t>level difference (the large discontinuity). Subsequently to deal with this water level difference in</a:t>
            </a:r>
          </a:p>
          <a:p>
            <a:r>
              <a:rPr lang="en-GB" dirty="0"/>
              <a:t>the middle of the grid, the approximation shows oscillations, i.e. in order to bridge the discontinuity</a:t>
            </a:r>
          </a:p>
          <a:p>
            <a:r>
              <a:rPr lang="en-GB" dirty="0"/>
              <a:t>in the water level and approximate the original water level at locations where the disturbance has</a:t>
            </a:r>
          </a:p>
          <a:p>
            <a:r>
              <a:rPr lang="en-GB" dirty="0"/>
              <a:t>not yet had any influence.</a:t>
            </a:r>
          </a:p>
          <a:p>
            <a:r>
              <a:rPr lang="en-GB" dirty="0"/>
              <a:t>• Other oscillations are observed after the wave fronts (especially the high density wave) has</a:t>
            </a:r>
          </a:p>
          <a:p>
            <a:r>
              <a:rPr lang="en-GB" dirty="0"/>
              <a:t>passed. These oscillations could be a result of the artificial viscosity of the model, a process</a:t>
            </a:r>
          </a:p>
          <a:p>
            <a:r>
              <a:rPr lang="en-GB" dirty="0"/>
              <a:t>imposed to mimic energy loss due to heat transfer, this results in a transfer of kinetic energy in</a:t>
            </a:r>
          </a:p>
          <a:p>
            <a:r>
              <a:rPr lang="en-GB" dirty="0"/>
              <a:t>the form of waves. However, they could also be a result of the internal waves formed due to</a:t>
            </a:r>
          </a:p>
          <a:p>
            <a:r>
              <a:rPr lang="en-GB" dirty="0"/>
              <a:t>friction at the interface of the two density currents. Because in this mixing layer turbulence is</a:t>
            </a:r>
          </a:p>
          <a:p>
            <a:r>
              <a:rPr lang="en-GB" dirty="0"/>
              <a:t>likely to occur the model could show oscillations in the water level to compensate for the vertical</a:t>
            </a:r>
          </a:p>
          <a:p>
            <a:r>
              <a:rPr lang="en-GB" dirty="0"/>
              <a:t>velocity gradients associated with turbulence.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410791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When the temperature is higher, in the first time step, oscillations in the water profile can be seen</a:t>
            </a:r>
          </a:p>
          <a:p>
            <a:r>
              <a:rPr lang="en-GB" dirty="0"/>
              <a:t>in front of the disturbance, besides a large discontinuity around the </a:t>
            </a:r>
            <a:r>
              <a:rPr lang="en-GB" dirty="0" err="1"/>
              <a:t>center</a:t>
            </a:r>
            <a:r>
              <a:rPr lang="en-GB" dirty="0"/>
              <a:t> of the grid is observed.</a:t>
            </a:r>
          </a:p>
          <a:p>
            <a:endParaRPr lang="en-GB" dirty="0"/>
          </a:p>
          <a:p>
            <a:r>
              <a:rPr lang="en-GB" dirty="0"/>
              <a:t>These oscillations are could be a form of numerical</a:t>
            </a:r>
          </a:p>
          <a:p>
            <a:r>
              <a:rPr lang="en-GB" dirty="0"/>
              <a:t>dispersion and may be attributed to the hydrostatic assumption of the model, i.e. to compensate</a:t>
            </a:r>
          </a:p>
          <a:p>
            <a:r>
              <a:rPr lang="en-GB" dirty="0"/>
              <a:t>for the large vertical velocity gradient in the </a:t>
            </a:r>
            <a:r>
              <a:rPr lang="en-GB" dirty="0" err="1"/>
              <a:t>center</a:t>
            </a:r>
            <a:r>
              <a:rPr lang="en-GB" dirty="0"/>
              <a:t> of the grid at t=5min the model imposes a water</a:t>
            </a:r>
          </a:p>
          <a:p>
            <a:r>
              <a:rPr lang="en-GB" dirty="0"/>
              <a:t>level difference (the large discontinuity). Subsequently to deal with this water level difference in</a:t>
            </a:r>
          </a:p>
          <a:p>
            <a:r>
              <a:rPr lang="en-GB" dirty="0"/>
              <a:t>the middle of the grid, the approximation shows oscillations, i.e. in order to bridge the discontinuity</a:t>
            </a:r>
          </a:p>
          <a:p>
            <a:r>
              <a:rPr lang="en-GB" dirty="0"/>
              <a:t>in the water level and approximate the original water level at locations where the disturbance has</a:t>
            </a:r>
          </a:p>
          <a:p>
            <a:r>
              <a:rPr lang="en-GB" dirty="0"/>
              <a:t>not yet had any influence.</a:t>
            </a:r>
          </a:p>
          <a:p>
            <a:endParaRPr lang="en-GB" dirty="0"/>
          </a:p>
          <a:p>
            <a:r>
              <a:rPr lang="en-GB" dirty="0"/>
              <a:t>Other oscillations are observed after the wave fronts (especially the high density wave) has</a:t>
            </a:r>
          </a:p>
          <a:p>
            <a:r>
              <a:rPr lang="en-GB" dirty="0"/>
              <a:t>passed. These oscillations could be a result of the artificial viscosity of the model, a process</a:t>
            </a:r>
          </a:p>
          <a:p>
            <a:r>
              <a:rPr lang="en-GB" dirty="0"/>
              <a:t>imposed to mimic energy loss due to heat transfer, this results in a transfer of kinetic energy in</a:t>
            </a:r>
          </a:p>
          <a:p>
            <a:r>
              <a:rPr lang="en-GB" dirty="0"/>
              <a:t>the form of waves. However, they could also be a result of the internal waves formed due to</a:t>
            </a:r>
          </a:p>
          <a:p>
            <a:r>
              <a:rPr lang="en-GB" dirty="0"/>
              <a:t>friction at the interface of the two density currents. Because in this mixing layer turbulence is</a:t>
            </a:r>
          </a:p>
          <a:p>
            <a:r>
              <a:rPr lang="en-GB" dirty="0"/>
              <a:t>likely to occur the model could show oscillations in the water level to compensate for the vertical</a:t>
            </a:r>
          </a:p>
          <a:p>
            <a:r>
              <a:rPr lang="en-GB" dirty="0"/>
              <a:t>velocity gradients associated with turbulence.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72571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 to the salinity some observations can be made.</a:t>
            </a:r>
          </a:p>
          <a:p>
            <a:r>
              <a:rPr lang="en-GB" dirty="0"/>
              <a:t>• The frontal wave speeds at both fronts are almost linear over time. This indicates an energy</a:t>
            </a:r>
          </a:p>
          <a:p>
            <a:r>
              <a:rPr lang="en-GB" dirty="0"/>
              <a:t>conserving approximation may be valid.</a:t>
            </a:r>
          </a:p>
          <a:p>
            <a:r>
              <a:rPr lang="en-GB" dirty="0"/>
              <a:t>• The frontal wave speed in the high density wave is lower than in the low density wave. This is</a:t>
            </a:r>
          </a:p>
          <a:p>
            <a:r>
              <a:rPr lang="en-GB" dirty="0"/>
              <a:t>probably because of the bed friction.</a:t>
            </a:r>
          </a:p>
          <a:p>
            <a:r>
              <a:rPr lang="en-GB" dirty="0"/>
              <a:t>• At 6 degrees Celsius the model shows numerical diffusion characteristics for the low density</a:t>
            </a:r>
          </a:p>
          <a:p>
            <a:r>
              <a:rPr lang="en-GB" dirty="0"/>
              <a:t>wave. At higher temperatures it shows no direct numerical diffusion characteristics. However at</a:t>
            </a:r>
          </a:p>
          <a:p>
            <a:r>
              <a:rPr lang="en-GB" dirty="0"/>
              <a:t>4 degrees Celsius on a different run it shows no such numerical diffusion characteristics. It is</a:t>
            </a:r>
          </a:p>
          <a:p>
            <a:r>
              <a:rPr lang="en-GB" dirty="0"/>
              <a:t>unclear why simulation 1205-3 shows this behaviour.</a:t>
            </a:r>
          </a:p>
          <a:p>
            <a:r>
              <a:rPr lang="en-GB" dirty="0"/>
              <a:t>• At 4 degrees Celsius the frontal wave speeds are higher than at higher temperatures (10 and 15</a:t>
            </a:r>
          </a:p>
          <a:p>
            <a:r>
              <a:rPr lang="en-GB" dirty="0" err="1"/>
              <a:t>degC</a:t>
            </a:r>
            <a:r>
              <a:rPr lang="en-GB" dirty="0"/>
              <a:t>). This can be explained through the formula that estimates the frontal wave speed based</a:t>
            </a:r>
          </a:p>
          <a:p>
            <a:r>
              <a:rPr lang="en-GB" dirty="0"/>
              <a:t>on the density difference and the water depth: U = 0.5·√(</a:t>
            </a:r>
            <a:r>
              <a:rPr lang="en-GB" dirty="0" err="1"/>
              <a:t>g’·d</a:t>
            </a:r>
            <a:r>
              <a:rPr lang="en-GB" dirty="0"/>
              <a:t>). Where g’=g(ρ2-ρ1)/ρ2, given ρ1 &lt;</a:t>
            </a:r>
          </a:p>
          <a:p>
            <a:r>
              <a:rPr lang="en-GB" dirty="0"/>
              <a:t>ρ2. [</a:t>
            </a:r>
            <a:r>
              <a:rPr lang="en-GB" dirty="0" err="1"/>
              <a:t>Pietrzak</a:t>
            </a:r>
            <a:r>
              <a:rPr lang="en-GB" dirty="0"/>
              <a:t>, 1998]. If the density of water decreases the factor (ρ2-ρ1)/ρ2 will decrease as well,</a:t>
            </a:r>
          </a:p>
          <a:p>
            <a:r>
              <a:rPr lang="en-GB" dirty="0"/>
              <a:t>thus increasing the effect of the salinity difference. Now, because water has it’s highest density</a:t>
            </a:r>
          </a:p>
          <a:p>
            <a:r>
              <a:rPr lang="en-GB" dirty="0"/>
              <a:t>at 4 degrees Celsius, the effect of the density difference due to the salinity increases at higher or</a:t>
            </a:r>
          </a:p>
          <a:p>
            <a:r>
              <a:rPr lang="en-GB" dirty="0"/>
              <a:t>lower temperatures, meaning the reduced gravity will be smaller and thus the frontal wave speed</a:t>
            </a:r>
          </a:p>
          <a:p>
            <a:r>
              <a:rPr lang="en-GB" dirty="0"/>
              <a:t>will be smaller. This explains that wave frontal speed will be at its maximum at 4 degrees Celsius.</a:t>
            </a:r>
          </a:p>
          <a:p>
            <a:r>
              <a:rPr lang="en-GB" dirty="0"/>
              <a:t>• At locations where internal waves may be formed the plot should be more detailed to draw con-</a:t>
            </a:r>
          </a:p>
          <a:p>
            <a:r>
              <a:rPr lang="en-GB" dirty="0" err="1"/>
              <a:t>clusions</a:t>
            </a:r>
            <a:r>
              <a:rPr lang="en-GB" dirty="0"/>
              <a:t>. Also velocity profiles would be desirable.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865499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 to the salinity some observations can be made.</a:t>
            </a:r>
          </a:p>
          <a:p>
            <a:r>
              <a:rPr lang="en-GB" dirty="0"/>
              <a:t>• The frontal wave speeds at both fronts are almost linear over time. This indicates an energy</a:t>
            </a:r>
          </a:p>
          <a:p>
            <a:r>
              <a:rPr lang="en-GB" dirty="0"/>
              <a:t>conserving approximation may be valid.</a:t>
            </a:r>
          </a:p>
          <a:p>
            <a:r>
              <a:rPr lang="en-GB" dirty="0"/>
              <a:t>• The frontal wave speed in the high density wave is lower than in the low density wave. This is</a:t>
            </a:r>
          </a:p>
          <a:p>
            <a:r>
              <a:rPr lang="en-GB" dirty="0"/>
              <a:t>probably because of the bed friction.</a:t>
            </a:r>
          </a:p>
          <a:p>
            <a:r>
              <a:rPr lang="en-GB" dirty="0"/>
              <a:t>• At 6 degrees Celsius the model shows numerical diffusion characteristics for the low density</a:t>
            </a:r>
          </a:p>
          <a:p>
            <a:r>
              <a:rPr lang="en-GB" dirty="0"/>
              <a:t>wave. At higher temperatures it shows no direct numerical diffusion characteristics. However at</a:t>
            </a:r>
          </a:p>
          <a:p>
            <a:r>
              <a:rPr lang="en-GB" dirty="0"/>
              <a:t>4 degrees Celsius on a different run it shows no such numerical diffusion characteristics. It is</a:t>
            </a:r>
          </a:p>
          <a:p>
            <a:r>
              <a:rPr lang="en-GB" dirty="0"/>
              <a:t>unclear why simulation 1205-3 shows this behaviour.</a:t>
            </a:r>
          </a:p>
          <a:p>
            <a:r>
              <a:rPr lang="en-GB" dirty="0"/>
              <a:t>• At 4 degrees Celsius the frontal wave speeds are higher than at higher temperatures (10 and 15</a:t>
            </a:r>
          </a:p>
          <a:p>
            <a:r>
              <a:rPr lang="en-GB" dirty="0" err="1"/>
              <a:t>degC</a:t>
            </a:r>
            <a:r>
              <a:rPr lang="en-GB" dirty="0"/>
              <a:t>). This can be explained through the formula that estimates the frontal wave speed based</a:t>
            </a:r>
          </a:p>
          <a:p>
            <a:r>
              <a:rPr lang="en-GB" dirty="0"/>
              <a:t>on the density difference and the water depth: U = 0.5·√(</a:t>
            </a:r>
            <a:r>
              <a:rPr lang="en-GB" dirty="0" err="1"/>
              <a:t>g’·d</a:t>
            </a:r>
            <a:r>
              <a:rPr lang="en-GB" dirty="0"/>
              <a:t>). Where g’=g(ρ2-ρ1)/ρ2, given ρ1 &lt;</a:t>
            </a:r>
          </a:p>
          <a:p>
            <a:r>
              <a:rPr lang="en-GB" dirty="0"/>
              <a:t>ρ2. [</a:t>
            </a:r>
            <a:r>
              <a:rPr lang="en-GB" dirty="0" err="1"/>
              <a:t>Pietrzak</a:t>
            </a:r>
            <a:r>
              <a:rPr lang="en-GB" dirty="0"/>
              <a:t>, 1998]. If the density of water decreases the factor (ρ2-ρ1)/ρ2 will decrease as well,</a:t>
            </a:r>
          </a:p>
          <a:p>
            <a:r>
              <a:rPr lang="en-GB" dirty="0"/>
              <a:t>thus increasing the effect of the salinity difference. Now, because water has it’s highest density</a:t>
            </a:r>
          </a:p>
          <a:p>
            <a:r>
              <a:rPr lang="en-GB" dirty="0"/>
              <a:t>at 4 degrees Celsius, the effect of the density difference due to the salinity increases at higher or</a:t>
            </a:r>
          </a:p>
          <a:p>
            <a:r>
              <a:rPr lang="en-GB" dirty="0"/>
              <a:t>lower temperatures, meaning the reduced gravity will be smaller and thus the frontal wave speed</a:t>
            </a:r>
          </a:p>
          <a:p>
            <a:r>
              <a:rPr lang="en-GB" dirty="0"/>
              <a:t>will be smaller. This explains that wave frontal speed will be at its maximum at 4 degrees Celsius.</a:t>
            </a:r>
          </a:p>
          <a:p>
            <a:r>
              <a:rPr lang="en-GB" dirty="0"/>
              <a:t>• At locations where internal waves may be formed the plot should be more detailed to draw con-</a:t>
            </a:r>
          </a:p>
          <a:p>
            <a:r>
              <a:rPr lang="en-GB" dirty="0" err="1"/>
              <a:t>clusions</a:t>
            </a:r>
            <a:r>
              <a:rPr lang="en-GB" dirty="0"/>
              <a:t>. Also velocity profiles would be desirable.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17958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 to the salinity some observations can be made.</a:t>
            </a:r>
          </a:p>
          <a:p>
            <a:r>
              <a:rPr lang="en-GB" dirty="0"/>
              <a:t>• The frontal wave speeds at both fronts are almost linear over time. This indicates an energy</a:t>
            </a:r>
          </a:p>
          <a:p>
            <a:r>
              <a:rPr lang="en-GB" dirty="0"/>
              <a:t>conserving approximation may be valid.</a:t>
            </a:r>
          </a:p>
          <a:p>
            <a:r>
              <a:rPr lang="en-GB" dirty="0"/>
              <a:t>• The frontal wave speed in the high density wave is lower than in the low density wave. This is</a:t>
            </a:r>
          </a:p>
          <a:p>
            <a:r>
              <a:rPr lang="en-GB" dirty="0"/>
              <a:t>probably because of the bed friction.</a:t>
            </a:r>
          </a:p>
          <a:p>
            <a:r>
              <a:rPr lang="en-GB" dirty="0"/>
              <a:t>• At 6 degrees Celsius the model shows numerical diffusion characteristics for the low density</a:t>
            </a:r>
          </a:p>
          <a:p>
            <a:r>
              <a:rPr lang="en-GB" dirty="0"/>
              <a:t>wave. At higher temperatures it shows no direct numerical diffusion characteristics. However at</a:t>
            </a:r>
          </a:p>
          <a:p>
            <a:r>
              <a:rPr lang="en-GB" dirty="0"/>
              <a:t>4 degrees Celsius on a different run it shows no such numerical diffusion characteristics. It is</a:t>
            </a:r>
          </a:p>
          <a:p>
            <a:r>
              <a:rPr lang="en-GB" dirty="0"/>
              <a:t>unclear why simulation 1205-3 shows this behaviour.</a:t>
            </a:r>
          </a:p>
          <a:p>
            <a:r>
              <a:rPr lang="en-GB" dirty="0"/>
              <a:t>• At 4 degrees Celsius the frontal wave speeds are higher than at higher temperatures (10 and 15</a:t>
            </a:r>
          </a:p>
          <a:p>
            <a:r>
              <a:rPr lang="en-GB" dirty="0" err="1"/>
              <a:t>degC</a:t>
            </a:r>
            <a:r>
              <a:rPr lang="en-GB" dirty="0"/>
              <a:t>). This can be explained through the formula that estimates the frontal wave speed based</a:t>
            </a:r>
          </a:p>
          <a:p>
            <a:r>
              <a:rPr lang="en-GB" dirty="0"/>
              <a:t>on the density difference and the water depth: U = 0.5·√(</a:t>
            </a:r>
            <a:r>
              <a:rPr lang="en-GB" dirty="0" err="1"/>
              <a:t>g’·d</a:t>
            </a:r>
            <a:r>
              <a:rPr lang="en-GB" dirty="0"/>
              <a:t>). Where g’=g(ρ2-ρ1)/ρ2, given ρ1 &lt;</a:t>
            </a:r>
          </a:p>
          <a:p>
            <a:r>
              <a:rPr lang="en-GB" dirty="0"/>
              <a:t>ρ2. [</a:t>
            </a:r>
            <a:r>
              <a:rPr lang="en-GB" dirty="0" err="1"/>
              <a:t>Pietrzak</a:t>
            </a:r>
            <a:r>
              <a:rPr lang="en-GB" dirty="0"/>
              <a:t>, 1998]. If the density of water decreases the factor (ρ2-ρ1)/ρ2 will decrease as well,</a:t>
            </a:r>
          </a:p>
          <a:p>
            <a:r>
              <a:rPr lang="en-GB" dirty="0"/>
              <a:t>thus increasing the effect of the salinity difference. Now, because water has it’s highest density</a:t>
            </a:r>
          </a:p>
          <a:p>
            <a:r>
              <a:rPr lang="en-GB" dirty="0"/>
              <a:t>at 4 degrees Celsius, the effect of the density difference due to the salinity increases at higher or</a:t>
            </a:r>
          </a:p>
          <a:p>
            <a:r>
              <a:rPr lang="en-GB" dirty="0"/>
              <a:t>lower temperatures, meaning the reduced gravity will be smaller and thus the frontal wave speed</a:t>
            </a:r>
          </a:p>
          <a:p>
            <a:r>
              <a:rPr lang="en-GB" dirty="0"/>
              <a:t>will be smaller. This explains that wave frontal speed will be at its maximum at 4 degrees Celsius.</a:t>
            </a:r>
          </a:p>
          <a:p>
            <a:r>
              <a:rPr lang="en-GB" dirty="0"/>
              <a:t>• At locations where internal waves may be formed the plot should be more detailed to draw con-</a:t>
            </a:r>
          </a:p>
          <a:p>
            <a:r>
              <a:rPr lang="en-GB" dirty="0" err="1"/>
              <a:t>clusions</a:t>
            </a:r>
            <a:r>
              <a:rPr lang="en-GB" dirty="0"/>
              <a:t>. Also velocity profiles would be desirable.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911061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The frontal wave speeds at both fronts are almost linear over time. This indicates an energy</a:t>
            </a:r>
          </a:p>
          <a:p>
            <a:r>
              <a:rPr lang="en-GB" dirty="0"/>
              <a:t>conserving approximation may be valid.</a:t>
            </a:r>
          </a:p>
          <a:p>
            <a:r>
              <a:rPr lang="en-GB" dirty="0"/>
              <a:t>• The frontal wave speed in the high density wave is lower than in the low density wave. This is</a:t>
            </a:r>
          </a:p>
          <a:p>
            <a:r>
              <a:rPr lang="en-GB" dirty="0"/>
              <a:t>probably because of the bed friction.</a:t>
            </a:r>
          </a:p>
          <a:p>
            <a:r>
              <a:rPr lang="en-GB" dirty="0"/>
              <a:t>• At 6 degrees Celsius the model shows numerical diffusion characteristics for the low density</a:t>
            </a:r>
          </a:p>
          <a:p>
            <a:r>
              <a:rPr lang="en-GB" dirty="0"/>
              <a:t>wave. At higher temperatures it shows no direct numerical diffusion characteristics. However at</a:t>
            </a:r>
          </a:p>
          <a:p>
            <a:r>
              <a:rPr lang="en-GB" dirty="0"/>
              <a:t>4 degrees Celsius on a different run it shows no such numerical diffusion characteristics. It is</a:t>
            </a:r>
          </a:p>
          <a:p>
            <a:r>
              <a:rPr lang="en-GB" dirty="0"/>
              <a:t>unclear why simulation 1205-3 shows this behaviour.</a:t>
            </a:r>
          </a:p>
          <a:p>
            <a:r>
              <a:rPr lang="en-GB" dirty="0"/>
              <a:t>• At 4 degrees Celsius the frontal wave speeds are higher than at higher temperatures (10 and 15</a:t>
            </a:r>
          </a:p>
          <a:p>
            <a:r>
              <a:rPr lang="en-GB" dirty="0" err="1"/>
              <a:t>degC</a:t>
            </a:r>
            <a:r>
              <a:rPr lang="en-GB" dirty="0"/>
              <a:t>). This can be explained through the formula that estimates the frontal wave speed based</a:t>
            </a:r>
          </a:p>
          <a:p>
            <a:r>
              <a:rPr lang="en-GB" dirty="0"/>
              <a:t>on the density difference and the water depth: U = 0.5·√(</a:t>
            </a:r>
            <a:r>
              <a:rPr lang="en-GB" dirty="0" err="1"/>
              <a:t>g’·d</a:t>
            </a:r>
            <a:r>
              <a:rPr lang="en-GB" dirty="0"/>
              <a:t>). Where g’=g(ρ2-ρ1)/ρ2, given ρ1 &lt;</a:t>
            </a:r>
          </a:p>
          <a:p>
            <a:r>
              <a:rPr lang="en-GB" dirty="0"/>
              <a:t>ρ2. [</a:t>
            </a:r>
            <a:r>
              <a:rPr lang="en-GB" dirty="0" err="1"/>
              <a:t>Pietrzak</a:t>
            </a:r>
            <a:r>
              <a:rPr lang="en-GB" dirty="0"/>
              <a:t>, 1998]. If the density of water decreases the factor (ρ2-ρ1)/ρ2 will decrease as well,</a:t>
            </a:r>
          </a:p>
          <a:p>
            <a:r>
              <a:rPr lang="en-GB" dirty="0"/>
              <a:t>thus increasing the effect of the salinity difference. Now, because water has it’s highest density</a:t>
            </a:r>
          </a:p>
          <a:p>
            <a:r>
              <a:rPr lang="en-GB" dirty="0"/>
              <a:t>at 4 degrees Celsius, the effect of the density difference due to the salinity increases at higher or</a:t>
            </a:r>
          </a:p>
          <a:p>
            <a:r>
              <a:rPr lang="en-GB" dirty="0"/>
              <a:t>lower temperatures, meaning the reduced gravity will be smaller and thus the frontal wave speed</a:t>
            </a:r>
          </a:p>
          <a:p>
            <a:r>
              <a:rPr lang="en-GB" dirty="0"/>
              <a:t>will be smaller. This explains that wave frontal speed will be at its maximum at 4 degrees Celsius.</a:t>
            </a:r>
          </a:p>
          <a:p>
            <a:r>
              <a:rPr lang="en-GB" dirty="0"/>
              <a:t>• At locations where internal waves may be formed the plot should be more detailed to draw con-</a:t>
            </a:r>
          </a:p>
          <a:p>
            <a:r>
              <a:rPr lang="en-GB" dirty="0" err="1"/>
              <a:t>clusions</a:t>
            </a:r>
            <a:r>
              <a:rPr lang="en-GB" dirty="0"/>
              <a:t>. Also velocity profiles would be desirable.</a:t>
            </a:r>
          </a:p>
          <a:p>
            <a:endParaRPr lang="en-GB" dirty="0"/>
          </a:p>
          <a:p>
            <a:r>
              <a:rPr lang="en-GB" dirty="0"/>
              <a:t>Because the temperature difference has an indirect effect on the forcing it is desirable to keep this at</a:t>
            </a:r>
          </a:p>
          <a:p>
            <a:r>
              <a:rPr lang="en-GB" dirty="0"/>
              <a:t>a constant level and try out a range of different salinity deltas. With this reasoning a default temperature</a:t>
            </a:r>
          </a:p>
          <a:p>
            <a:r>
              <a:rPr lang="en-GB" dirty="0"/>
              <a:t>of 4 degrees Celsius should be sustained. A final check in 1305-4 where a background temperature of</a:t>
            </a:r>
          </a:p>
          <a:p>
            <a:r>
              <a:rPr lang="en-GB" dirty="0"/>
              <a:t>0 degrees Celsius, shows similar results as obtained from 1305-2 where a temperature of 10 degrees</a:t>
            </a:r>
          </a:p>
          <a:p>
            <a:r>
              <a:rPr lang="en-GB" dirty="0"/>
              <a:t>Celsius was set. Given that the density of water at 0 degrees (9998.7 kg/m3) and 10 degrees (9997.5</a:t>
            </a:r>
          </a:p>
          <a:p>
            <a:r>
              <a:rPr lang="en-GB" dirty="0"/>
              <a:t>kg/m3) are similar, this substantiates this similarity. Finally the results obtained in a situation with 4</a:t>
            </a:r>
          </a:p>
          <a:p>
            <a:r>
              <a:rPr lang="en-GB" dirty="0"/>
              <a:t>degree Celsius is presented.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97370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• When the temperature is higher, in the first time step, oscillations in the water profile can be seen</a:t>
            </a:r>
          </a:p>
          <a:p>
            <a:r>
              <a:rPr lang="en-GB" dirty="0"/>
              <a:t>in front of the disturbance, besides a large discontinuity around the </a:t>
            </a:r>
            <a:r>
              <a:rPr lang="en-GB" dirty="0" err="1"/>
              <a:t>center</a:t>
            </a:r>
            <a:r>
              <a:rPr lang="en-GB" dirty="0"/>
              <a:t> of the grid is observed.</a:t>
            </a:r>
          </a:p>
          <a:p>
            <a:r>
              <a:rPr lang="en-GB" dirty="0"/>
              <a:t>The fact that these oscillations are not observed at a temperature of 6 </a:t>
            </a:r>
            <a:r>
              <a:rPr lang="en-GB" dirty="0" err="1"/>
              <a:t>degC</a:t>
            </a:r>
            <a:r>
              <a:rPr lang="en-GB" dirty="0"/>
              <a:t> can be explained</a:t>
            </a:r>
          </a:p>
          <a:p>
            <a:r>
              <a:rPr lang="en-GB" dirty="0"/>
              <a:t>due to the relative effect the salinity difference has on the initial density difference, because this</a:t>
            </a:r>
          </a:p>
          <a:p>
            <a:r>
              <a:rPr lang="en-GB" dirty="0"/>
              <a:t>effect is smaller at lower temperatures due to a higher density of the water itself the disturbance is</a:t>
            </a:r>
          </a:p>
          <a:p>
            <a:r>
              <a:rPr lang="en-GB" dirty="0"/>
              <a:t>of a lower order than at higher temperature. These oscillations are could be a form of numerical</a:t>
            </a:r>
          </a:p>
          <a:p>
            <a:r>
              <a:rPr lang="en-GB" dirty="0"/>
              <a:t>dispersion and may be attributed to the hydrostatic assumption of the model, i.e. to compensate</a:t>
            </a:r>
          </a:p>
          <a:p>
            <a:r>
              <a:rPr lang="en-GB" dirty="0"/>
              <a:t>for the large vertical velocity gradient in the </a:t>
            </a:r>
            <a:r>
              <a:rPr lang="en-GB" dirty="0" err="1"/>
              <a:t>center</a:t>
            </a:r>
            <a:r>
              <a:rPr lang="en-GB" dirty="0"/>
              <a:t> of the grid at t=5min the model imposes a water</a:t>
            </a:r>
          </a:p>
          <a:p>
            <a:r>
              <a:rPr lang="en-GB" dirty="0"/>
              <a:t>level difference (the large discontinuity). Subsequently to deal with this water level difference in</a:t>
            </a:r>
          </a:p>
          <a:p>
            <a:r>
              <a:rPr lang="en-GB" dirty="0"/>
              <a:t>the middle of the grid, the approximation shows oscillations, i.e. in order to bridge the discontinuity</a:t>
            </a:r>
          </a:p>
          <a:p>
            <a:r>
              <a:rPr lang="en-GB" dirty="0"/>
              <a:t>in the water level and approximate the original water level at locations where the disturbance has</a:t>
            </a:r>
          </a:p>
          <a:p>
            <a:r>
              <a:rPr lang="en-GB" dirty="0"/>
              <a:t>not yet had any influence.</a:t>
            </a:r>
          </a:p>
          <a:p>
            <a:r>
              <a:rPr lang="en-GB" dirty="0"/>
              <a:t>• Other oscillations are observed after the wave fronts (especially the high density wave) has</a:t>
            </a:r>
          </a:p>
          <a:p>
            <a:r>
              <a:rPr lang="en-GB" dirty="0"/>
              <a:t>passed. These oscillations could be a result of the artificial viscosity of the model, a process</a:t>
            </a:r>
          </a:p>
          <a:p>
            <a:r>
              <a:rPr lang="en-GB" dirty="0"/>
              <a:t>imposed to mimic energy loss due to heat transfer, this results in a transfer of kinetic energy in</a:t>
            </a:r>
          </a:p>
          <a:p>
            <a:r>
              <a:rPr lang="en-GB" dirty="0"/>
              <a:t>the form of waves. However, they could also be a result of the internal waves formed due to</a:t>
            </a:r>
          </a:p>
          <a:p>
            <a:r>
              <a:rPr lang="en-GB" dirty="0"/>
              <a:t>friction at the interface of the two density currents. Because in this mixing layer turbulence is</a:t>
            </a:r>
          </a:p>
          <a:p>
            <a:r>
              <a:rPr lang="en-GB" dirty="0"/>
              <a:t>likely to occur the model could show oscillations in the water level to compensate for the vertical</a:t>
            </a:r>
          </a:p>
          <a:p>
            <a:r>
              <a:rPr lang="en-GB" dirty="0"/>
              <a:t>velocity gradients associated with turbulence.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8725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What? D-Flow Flexible Mesh – used to numerically model shallow water equations in curvilinear (complex shaped) grids</a:t>
            </a:r>
          </a:p>
          <a:p>
            <a:r>
              <a:rPr lang="en-GB" dirty="0"/>
              <a:t>Why? Drinking water systems, large coastal systems, river dynamics</a:t>
            </a:r>
          </a:p>
          <a:p>
            <a:r>
              <a:rPr lang="en-GB" dirty="0"/>
              <a:t>How? Shallow water equations to model advection-diffusion problem, length-scale is much larger than vertical scale thus hydrostatic</a:t>
            </a:r>
          </a:p>
          <a:p>
            <a:r>
              <a:rPr lang="en-GB" dirty="0"/>
              <a:t>Problem: Numerical diffusion and dispersion as a result of higher-order non-linear terms – salinity or velocity gradients in the vertical (turbulence).</a:t>
            </a:r>
          </a:p>
          <a:p>
            <a:r>
              <a:rPr lang="en-GB" dirty="0"/>
              <a:t>Numerical diffusion: viscosity because it overdamps the approximation – adds inertia – </a:t>
            </a:r>
          </a:p>
          <a:p>
            <a:r>
              <a:rPr lang="en-GB" dirty="0"/>
              <a:t>Numerical dispersion: overcompensates to account for discontinuities or steep gradients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21286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The water level seems across all levels seems similar except for the oscillations at locations where</a:t>
            </a:r>
          </a:p>
          <a:p>
            <a:r>
              <a:rPr lang="en-GB" dirty="0"/>
              <a:t>the front has already passed, and </a:t>
            </a:r>
            <a:r>
              <a:rPr lang="en-GB" dirty="0" err="1"/>
              <a:t>ofcourse</a:t>
            </a:r>
            <a:r>
              <a:rPr lang="en-GB" dirty="0"/>
              <a:t> the difference in wave speed can be observed. In fact</a:t>
            </a:r>
          </a:p>
          <a:p>
            <a:r>
              <a:rPr lang="en-GB" dirty="0"/>
              <a:t>compared to the 10 layered model short oscillations seem to disappear with 20, 50 and 99 layers.</a:t>
            </a:r>
          </a:p>
          <a:p>
            <a:r>
              <a:rPr lang="en-GB" dirty="0"/>
              <a:t>However these shorter oscillations seem to be replaced by a single larger oscillation near the end</a:t>
            </a:r>
          </a:p>
          <a:p>
            <a:r>
              <a:rPr lang="en-GB" dirty="0"/>
              <a:t>of the simulation (between t=2h and t=4h), increasingly large as the number of layers increase.</a:t>
            </a:r>
          </a:p>
          <a:p>
            <a:r>
              <a:rPr lang="en-GB" dirty="0"/>
              <a:t>This could be attributed to the gradual compensation of the water level difference between the</a:t>
            </a:r>
          </a:p>
          <a:p>
            <a:r>
              <a:rPr lang="en-GB" dirty="0"/>
              <a:t>locations where the two wave fronts are situated, but it could also be a measure of the internal</a:t>
            </a:r>
          </a:p>
          <a:p>
            <a:r>
              <a:rPr lang="en-GB" dirty="0"/>
              <a:t>waves formed at the interface of the two density currents to compensate for the vertical velocity.</a:t>
            </a:r>
          </a:p>
          <a:p>
            <a:r>
              <a:rPr lang="en-GB" dirty="0"/>
              <a:t>This requires further investigation.</a:t>
            </a:r>
          </a:p>
          <a:p>
            <a:r>
              <a:rPr lang="en-GB" dirty="0"/>
              <a:t>• Small oscillations around a constant water level difference across the first 3km of the grid, in</a:t>
            </a:r>
          </a:p>
          <a:p>
            <a:r>
              <a:rPr lang="en-GB" dirty="0"/>
              <a:t>each direction, at t=5min are similar across all simulations and indicate numerical dispersion to</a:t>
            </a:r>
          </a:p>
          <a:p>
            <a:r>
              <a:rPr lang="en-GB" dirty="0"/>
              <a:t>compensate for the discontinuity of the initial disturbance.</a:t>
            </a:r>
          </a:p>
          <a:p>
            <a:r>
              <a:rPr lang="en-GB" dirty="0"/>
              <a:t>• The water level differences at the locations of each wave front are again expected to be caused</a:t>
            </a:r>
          </a:p>
          <a:p>
            <a:r>
              <a:rPr lang="en-GB" dirty="0"/>
              <a:t>by the vertical velocity gradients near the wave fronts for which the model compensates with a</a:t>
            </a:r>
          </a:p>
          <a:p>
            <a:r>
              <a:rPr lang="en-GB" dirty="0"/>
              <a:t>water level rise, to </a:t>
            </a:r>
            <a:r>
              <a:rPr lang="en-GB" dirty="0" err="1"/>
              <a:t>fulfill</a:t>
            </a:r>
            <a:r>
              <a:rPr lang="en-GB" dirty="0"/>
              <a:t> the hydrostatic condition.</a:t>
            </a:r>
          </a:p>
          <a:p>
            <a:r>
              <a:rPr lang="en-GB" dirty="0"/>
              <a:t>• At a larger number of layers the absolute water level difference across the first 3km of the grid, in</a:t>
            </a:r>
          </a:p>
          <a:p>
            <a:r>
              <a:rPr lang="en-GB" dirty="0"/>
              <a:t>each direction, seems to persist longer in the first 40min of the simulation.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455244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The water level seems across all levels seems similar except for the oscillations at locations where</a:t>
            </a:r>
          </a:p>
          <a:p>
            <a:r>
              <a:rPr lang="en-GB" dirty="0"/>
              <a:t>the front has already passed, and </a:t>
            </a:r>
            <a:r>
              <a:rPr lang="en-GB" dirty="0" err="1"/>
              <a:t>ofcourse</a:t>
            </a:r>
            <a:r>
              <a:rPr lang="en-GB" dirty="0"/>
              <a:t> the difference in wave speed can be observed. In fact</a:t>
            </a:r>
          </a:p>
          <a:p>
            <a:r>
              <a:rPr lang="en-GB" dirty="0"/>
              <a:t>compared to the 10 layered model short oscillations seem to disappear with 20, 50 and 99 layers.</a:t>
            </a:r>
          </a:p>
          <a:p>
            <a:r>
              <a:rPr lang="en-GB" dirty="0"/>
              <a:t>However these shorter oscillations seem to be replaced by a single larger oscillation near the end</a:t>
            </a:r>
          </a:p>
          <a:p>
            <a:r>
              <a:rPr lang="en-GB" dirty="0"/>
              <a:t>of the simulation (between t=2h and t=4h), increasingly large as the number of layers increase.</a:t>
            </a:r>
          </a:p>
          <a:p>
            <a:r>
              <a:rPr lang="en-GB" dirty="0"/>
              <a:t>This could be attributed to the gradual compensation of the water level difference between the</a:t>
            </a:r>
          </a:p>
          <a:p>
            <a:r>
              <a:rPr lang="en-GB" dirty="0"/>
              <a:t>locations where the two wave fronts are situated, but it could also be a measure of the internal</a:t>
            </a:r>
          </a:p>
          <a:p>
            <a:r>
              <a:rPr lang="en-GB" dirty="0"/>
              <a:t>waves formed at the interface of the two density currents to compensate for the vertical velocity.</a:t>
            </a:r>
          </a:p>
          <a:p>
            <a:r>
              <a:rPr lang="en-GB" dirty="0"/>
              <a:t>This requires further investigation.</a:t>
            </a:r>
          </a:p>
          <a:p>
            <a:r>
              <a:rPr lang="en-GB" dirty="0"/>
              <a:t>• Small oscillations around a constant water level difference across the first 3km of the grid, in</a:t>
            </a:r>
          </a:p>
          <a:p>
            <a:r>
              <a:rPr lang="en-GB" dirty="0"/>
              <a:t>each direction, at t=5min are similar across all simulations and indicate numerical dispersion to</a:t>
            </a:r>
          </a:p>
          <a:p>
            <a:r>
              <a:rPr lang="en-GB" dirty="0"/>
              <a:t>compensate for the discontinuity of the initial disturbance.</a:t>
            </a:r>
          </a:p>
          <a:p>
            <a:r>
              <a:rPr lang="en-GB" dirty="0"/>
              <a:t>• The water level differences at the locations of each wave front are again expected to be caused</a:t>
            </a:r>
          </a:p>
          <a:p>
            <a:r>
              <a:rPr lang="en-GB" dirty="0"/>
              <a:t>by the vertical velocity gradients near the wave fronts for which the model compensates with a</a:t>
            </a:r>
          </a:p>
          <a:p>
            <a:r>
              <a:rPr lang="en-GB" dirty="0"/>
              <a:t>water level rise, to </a:t>
            </a:r>
            <a:r>
              <a:rPr lang="en-GB" dirty="0" err="1"/>
              <a:t>fulfill</a:t>
            </a:r>
            <a:r>
              <a:rPr lang="en-GB" dirty="0"/>
              <a:t> the hydrostatic condition.</a:t>
            </a:r>
          </a:p>
          <a:p>
            <a:r>
              <a:rPr lang="en-GB" dirty="0"/>
              <a:t>• At a larger number of layers the absolute water level difference across the first 3km of the grid, in</a:t>
            </a:r>
          </a:p>
          <a:p>
            <a:r>
              <a:rPr lang="en-GB" dirty="0"/>
              <a:t>each direction, seems to persist longer in the first 40min of the simulation.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928732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The water level seems across all levels seems similar except for the oscillations at locations where</a:t>
            </a:r>
          </a:p>
          <a:p>
            <a:r>
              <a:rPr lang="en-GB" dirty="0"/>
              <a:t>the front has already passed, and </a:t>
            </a:r>
            <a:r>
              <a:rPr lang="en-GB" dirty="0" err="1"/>
              <a:t>ofcourse</a:t>
            </a:r>
            <a:r>
              <a:rPr lang="en-GB" dirty="0"/>
              <a:t> the difference in wave speed can be observed. In fact</a:t>
            </a:r>
          </a:p>
          <a:p>
            <a:r>
              <a:rPr lang="en-GB" dirty="0"/>
              <a:t>compared to the 10 layered model short oscillations seem to disappear with 20, 50 and 99 layers.</a:t>
            </a:r>
          </a:p>
          <a:p>
            <a:r>
              <a:rPr lang="en-GB" dirty="0"/>
              <a:t>However these shorter oscillations seem to be replaced by a single larger oscillation near the end</a:t>
            </a:r>
          </a:p>
          <a:p>
            <a:r>
              <a:rPr lang="en-GB" dirty="0"/>
              <a:t>of the simulation (between t=2h and t=4h), increasingly large as the number of layers increase.</a:t>
            </a:r>
          </a:p>
          <a:p>
            <a:r>
              <a:rPr lang="en-GB" dirty="0"/>
              <a:t>This could be attributed to the gradual compensation of the water level difference between the</a:t>
            </a:r>
          </a:p>
          <a:p>
            <a:r>
              <a:rPr lang="en-GB" dirty="0"/>
              <a:t>locations where the two wave fronts are situated, but it could also be a measure of the internal</a:t>
            </a:r>
          </a:p>
          <a:p>
            <a:r>
              <a:rPr lang="en-GB" dirty="0"/>
              <a:t>waves formed at the interface of the two density currents to compensate for the vertical velocity.</a:t>
            </a:r>
          </a:p>
          <a:p>
            <a:r>
              <a:rPr lang="en-GB" dirty="0"/>
              <a:t>This requires further investigation.</a:t>
            </a:r>
          </a:p>
          <a:p>
            <a:r>
              <a:rPr lang="en-GB" dirty="0"/>
              <a:t>• Small oscillations around a constant water level difference across the first 3km of the grid, in</a:t>
            </a:r>
          </a:p>
          <a:p>
            <a:r>
              <a:rPr lang="en-GB" dirty="0"/>
              <a:t>each direction, at t=5min are similar across all simulations and indicate numerical dispersion to</a:t>
            </a:r>
          </a:p>
          <a:p>
            <a:r>
              <a:rPr lang="en-GB" dirty="0"/>
              <a:t>compensate for the discontinuity of the initial disturbance.</a:t>
            </a:r>
          </a:p>
          <a:p>
            <a:r>
              <a:rPr lang="en-GB" dirty="0"/>
              <a:t>• The water level differences at the locations of each wave front are again expected to be caused</a:t>
            </a:r>
          </a:p>
          <a:p>
            <a:r>
              <a:rPr lang="en-GB" dirty="0"/>
              <a:t>by the vertical velocity gradients near the wave fronts for which the model compensates with a</a:t>
            </a:r>
          </a:p>
          <a:p>
            <a:r>
              <a:rPr lang="en-GB" dirty="0"/>
              <a:t>water level rise, to </a:t>
            </a:r>
            <a:r>
              <a:rPr lang="en-GB" dirty="0" err="1"/>
              <a:t>fulfill</a:t>
            </a:r>
            <a:r>
              <a:rPr lang="en-GB" dirty="0"/>
              <a:t> the hydrostatic condition.</a:t>
            </a:r>
          </a:p>
          <a:p>
            <a:r>
              <a:rPr lang="en-GB" dirty="0"/>
              <a:t>• At a larger number of layers the absolute water level difference across the first 3km of the grid, in</a:t>
            </a:r>
          </a:p>
          <a:p>
            <a:r>
              <a:rPr lang="en-GB" dirty="0"/>
              <a:t>each direction, seems to persist longer in the first 40min of the simulation.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153396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water level seems across all levels seems similar except for the oscillations at locations where</a:t>
            </a:r>
          </a:p>
          <a:p>
            <a:r>
              <a:rPr lang="en-GB" dirty="0"/>
              <a:t>the front has already passed, and </a:t>
            </a:r>
            <a:r>
              <a:rPr lang="en-GB" dirty="0" err="1"/>
              <a:t>ofcourse</a:t>
            </a:r>
            <a:r>
              <a:rPr lang="en-GB" dirty="0"/>
              <a:t> the difference in wave speed can be observed. In fact</a:t>
            </a:r>
          </a:p>
          <a:p>
            <a:r>
              <a:rPr lang="en-GB" dirty="0"/>
              <a:t>compared to the 10 layered model short oscillations seem to disappear with 20, 50 and 99 layers.</a:t>
            </a:r>
          </a:p>
          <a:p>
            <a:r>
              <a:rPr lang="en-GB" dirty="0"/>
              <a:t>However these shorter oscillations seem to be replaced by a single larger oscillation near the end</a:t>
            </a:r>
          </a:p>
          <a:p>
            <a:r>
              <a:rPr lang="en-GB" dirty="0"/>
              <a:t>of the simulation (between t=2h and t=4h), increasingly large as the number of layers increase.</a:t>
            </a:r>
          </a:p>
          <a:p>
            <a:r>
              <a:rPr lang="en-GB" dirty="0"/>
              <a:t>This could be attributed to the gradual compensation of the water level difference between the</a:t>
            </a:r>
          </a:p>
          <a:p>
            <a:r>
              <a:rPr lang="en-GB" dirty="0"/>
              <a:t>locations where the two wave fronts are situated, but it could also be a measure of the internal</a:t>
            </a:r>
          </a:p>
          <a:p>
            <a:r>
              <a:rPr lang="en-GB" dirty="0"/>
              <a:t>waves formed at the interface of the two density currents to compensate for the vertical velocity.</a:t>
            </a:r>
          </a:p>
          <a:p>
            <a:r>
              <a:rPr lang="en-GB" dirty="0"/>
              <a:t>This requires further investigation.</a:t>
            </a:r>
          </a:p>
          <a:p>
            <a:endParaRPr lang="en-GB" dirty="0"/>
          </a:p>
          <a:p>
            <a:r>
              <a:rPr lang="en-GB" dirty="0"/>
              <a:t>• Small oscillations around a constant water level difference across the first 3km of the grid, in</a:t>
            </a:r>
          </a:p>
          <a:p>
            <a:r>
              <a:rPr lang="en-GB" dirty="0"/>
              <a:t>each direction, at t=5min are similar across all simulations and indicate numerical dispersion to</a:t>
            </a:r>
          </a:p>
          <a:p>
            <a:r>
              <a:rPr lang="en-GB" dirty="0"/>
              <a:t>compensate for the discontinuity of the initial disturbance.</a:t>
            </a:r>
          </a:p>
          <a:p>
            <a:endParaRPr lang="en-GB" dirty="0"/>
          </a:p>
          <a:p>
            <a:r>
              <a:rPr lang="en-GB" dirty="0"/>
              <a:t>• The water level differences at the locations of each wave front are again expected to be caused</a:t>
            </a:r>
          </a:p>
          <a:p>
            <a:r>
              <a:rPr lang="en-GB" dirty="0"/>
              <a:t>by the vertical velocity gradients near the wave fronts for which the model compensates with a</a:t>
            </a:r>
          </a:p>
          <a:p>
            <a:r>
              <a:rPr lang="en-GB" dirty="0"/>
              <a:t>water level rise, to </a:t>
            </a:r>
            <a:r>
              <a:rPr lang="en-GB" dirty="0" err="1"/>
              <a:t>fulfill</a:t>
            </a:r>
            <a:r>
              <a:rPr lang="en-GB" dirty="0"/>
              <a:t> the hydrostatic condition.</a:t>
            </a:r>
          </a:p>
          <a:p>
            <a:endParaRPr lang="en-GB" dirty="0"/>
          </a:p>
          <a:p>
            <a:r>
              <a:rPr lang="en-GB" dirty="0"/>
              <a:t>• At a larger number of layers the absolute water level difference across the first 3km of the grid, in</a:t>
            </a:r>
          </a:p>
          <a:p>
            <a:r>
              <a:rPr lang="en-GB" dirty="0"/>
              <a:t>each direction, seems to persist longer in the first 40min of the simulation.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763366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 to the salinity some observations can be made.</a:t>
            </a:r>
          </a:p>
          <a:p>
            <a:r>
              <a:rPr lang="en-GB" dirty="0"/>
              <a:t>• The frontal wave speeds at both fronts are almost linear over time. This indicates an energy</a:t>
            </a:r>
          </a:p>
          <a:p>
            <a:r>
              <a:rPr lang="en-GB" dirty="0"/>
              <a:t>conserving approximation may be valid.</a:t>
            </a:r>
          </a:p>
          <a:p>
            <a:r>
              <a:rPr lang="en-GB" dirty="0"/>
              <a:t>• The frontal wave speed in the high density wave is lower than in the low density wave. This is</a:t>
            </a:r>
          </a:p>
          <a:p>
            <a:r>
              <a:rPr lang="en-GB" dirty="0"/>
              <a:t>probably because of the bed friction.</a:t>
            </a:r>
          </a:p>
          <a:p>
            <a:r>
              <a:rPr lang="en-GB" dirty="0"/>
              <a:t>• At 6 degrees Celsius the model shows numerical diffusion characteristics for the low density</a:t>
            </a:r>
          </a:p>
          <a:p>
            <a:r>
              <a:rPr lang="en-GB" dirty="0"/>
              <a:t>wave. At higher temperatures it shows no direct numerical diffusion characteristics. However at</a:t>
            </a:r>
          </a:p>
          <a:p>
            <a:r>
              <a:rPr lang="en-GB" dirty="0"/>
              <a:t>4 degrees Celsius on a different run it shows no such numerical diffusion characteristics. It is</a:t>
            </a:r>
          </a:p>
          <a:p>
            <a:r>
              <a:rPr lang="en-GB" dirty="0"/>
              <a:t>unclear why simulation 1205-3 shows this behaviour.</a:t>
            </a:r>
          </a:p>
          <a:p>
            <a:r>
              <a:rPr lang="en-GB" dirty="0"/>
              <a:t>• At 4 degrees Celsius the frontal wave speeds are higher than at higher temperatures (10 and 15</a:t>
            </a:r>
          </a:p>
          <a:p>
            <a:r>
              <a:rPr lang="en-GB" dirty="0" err="1"/>
              <a:t>degC</a:t>
            </a:r>
            <a:r>
              <a:rPr lang="en-GB" dirty="0"/>
              <a:t>). This can be explained through the formula that estimates the frontal wave speed based</a:t>
            </a:r>
          </a:p>
          <a:p>
            <a:r>
              <a:rPr lang="en-GB" dirty="0"/>
              <a:t>on the density difference and the water depth: U = 0.5·√(</a:t>
            </a:r>
            <a:r>
              <a:rPr lang="en-GB" dirty="0" err="1"/>
              <a:t>g’·d</a:t>
            </a:r>
            <a:r>
              <a:rPr lang="en-GB" dirty="0"/>
              <a:t>). Where g’=g(ρ2-ρ1)/ρ2, given ρ1 &lt;</a:t>
            </a:r>
          </a:p>
          <a:p>
            <a:r>
              <a:rPr lang="en-GB" dirty="0"/>
              <a:t>ρ2. [</a:t>
            </a:r>
            <a:r>
              <a:rPr lang="en-GB" dirty="0" err="1"/>
              <a:t>Pietrzak</a:t>
            </a:r>
            <a:r>
              <a:rPr lang="en-GB" dirty="0"/>
              <a:t>, 1998]. If the density of water decreases the factor (ρ2-ρ1)/ρ2 will decrease as well,</a:t>
            </a:r>
          </a:p>
          <a:p>
            <a:r>
              <a:rPr lang="en-GB" dirty="0"/>
              <a:t>thus increasing the effect of the salinity difference. Now, because water has it’s highest density</a:t>
            </a:r>
          </a:p>
          <a:p>
            <a:r>
              <a:rPr lang="en-GB" dirty="0"/>
              <a:t>at 4 degrees Celsius, the effect of the density difference due to the salinity increases at higher or</a:t>
            </a:r>
          </a:p>
          <a:p>
            <a:r>
              <a:rPr lang="en-GB" dirty="0"/>
              <a:t>lower temperatures, meaning the reduced gravity will be smaller and thus the frontal wave speed</a:t>
            </a:r>
          </a:p>
          <a:p>
            <a:r>
              <a:rPr lang="en-GB" dirty="0"/>
              <a:t>will be smaller. This explains that wave frontal speed will be at its maximum at 4 degrees Celsius.</a:t>
            </a:r>
          </a:p>
          <a:p>
            <a:r>
              <a:rPr lang="en-GB" dirty="0"/>
              <a:t>• At locations where internal waves may be formed the plot should be more detailed to draw con-</a:t>
            </a:r>
          </a:p>
          <a:p>
            <a:r>
              <a:rPr lang="en-GB" dirty="0" err="1"/>
              <a:t>clusions</a:t>
            </a:r>
            <a:r>
              <a:rPr lang="en-GB" dirty="0"/>
              <a:t>. Also velocity profiles would be desirable.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545357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frontal wave speed of the lower density current seems to increase increasing layers. The</a:t>
            </a:r>
          </a:p>
          <a:p>
            <a:r>
              <a:rPr lang="en-GB" dirty="0"/>
              <a:t>frontal wave speed of the high density current remains almost the same. A frontal wave speed</a:t>
            </a:r>
          </a:p>
          <a:p>
            <a:r>
              <a:rPr lang="en-GB" dirty="0"/>
              <a:t>for the low density front of 0.38 m/s, 0.39 m/s and 0.42 respectively for simulations with 20, 50</a:t>
            </a:r>
          </a:p>
          <a:p>
            <a:r>
              <a:rPr lang="en-GB" dirty="0"/>
              <a:t>and 99 depth layers. It seems as if it will approximate the estimated value of 0.49 m/s.</a:t>
            </a:r>
          </a:p>
          <a:p>
            <a:r>
              <a:rPr lang="en-GB" dirty="0"/>
              <a:t>• Also fewer oscillations at the location where internal waves are expected are possibly observed.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46183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frontal wave speed of the lower density current seems to increase increasing layers. The</a:t>
            </a:r>
          </a:p>
          <a:p>
            <a:r>
              <a:rPr lang="en-GB" dirty="0"/>
              <a:t>frontal wave speed of the high density current remains almost the same. A frontal wave speed</a:t>
            </a:r>
          </a:p>
          <a:p>
            <a:r>
              <a:rPr lang="en-GB" dirty="0"/>
              <a:t>for the low density front of 0.38 m/s, 0.39 m/s and 0.42 respectively for simulations with 20, 50</a:t>
            </a:r>
          </a:p>
          <a:p>
            <a:r>
              <a:rPr lang="en-GB" dirty="0"/>
              <a:t>and 99 depth layers. It seems as if it will approximate the estimated value of 0.49 m/s.</a:t>
            </a:r>
          </a:p>
          <a:p>
            <a:r>
              <a:rPr lang="en-GB" dirty="0"/>
              <a:t>• Also fewer oscillations at the location where internal waves are expected are possibly observed.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415150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frontal wave speed of the lower density current seems to increase increasing layers. The</a:t>
            </a:r>
          </a:p>
          <a:p>
            <a:r>
              <a:rPr lang="en-GB" dirty="0"/>
              <a:t>frontal wave speed of the high density current remains almost the same. A frontal wave speed</a:t>
            </a:r>
          </a:p>
          <a:p>
            <a:r>
              <a:rPr lang="en-GB" dirty="0"/>
              <a:t>for the low density front of 0.38 m/s, 0.39 m/s and 0.42 respectively for simulations with 20, 50</a:t>
            </a:r>
          </a:p>
          <a:p>
            <a:r>
              <a:rPr lang="en-GB" dirty="0"/>
              <a:t>and 99 depth layers. It seems as if it will approximate the estimated value of 0.49 m/s.</a:t>
            </a:r>
          </a:p>
          <a:p>
            <a:r>
              <a:rPr lang="en-GB" dirty="0"/>
              <a:t>• Also fewer oscillations at the location where internal waves are expected are possibly observed.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397449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• The frontal wave speed of the lower density current seems to increase increasing layers. The</a:t>
            </a:r>
          </a:p>
          <a:p>
            <a:r>
              <a:rPr lang="en-GB" dirty="0"/>
              <a:t>frontal wave speed of the high density current remains almost the same. A frontal wave speed</a:t>
            </a:r>
          </a:p>
          <a:p>
            <a:r>
              <a:rPr lang="en-GB" dirty="0"/>
              <a:t>for the low density front of 0.38 m/s, 0.39 m/s and 0.42 respectively for simulations with 20, 50</a:t>
            </a:r>
          </a:p>
          <a:p>
            <a:r>
              <a:rPr lang="en-GB" dirty="0"/>
              <a:t>and 99 depth layers. It seems as if it will approximate the estimated value of 0.49 m/s.</a:t>
            </a:r>
          </a:p>
          <a:p>
            <a:endParaRPr lang="en-GB" dirty="0"/>
          </a:p>
          <a:p>
            <a:r>
              <a:rPr lang="en-GB" dirty="0"/>
              <a:t>• Also fewer oscillations at the location where internal waves are expected are possibly observed.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242328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Physical observations</a:t>
            </a:r>
          </a:p>
          <a:p>
            <a:r>
              <a:rPr lang="en-GB" dirty="0"/>
              <a:t>The following physical process characteristic for the lock-exchange experiment are observed during</a:t>
            </a:r>
          </a:p>
          <a:p>
            <a:r>
              <a:rPr lang="en-GB" dirty="0"/>
              <a:t>both the temperature variations and the variations in number of z-layers.</a:t>
            </a:r>
          </a:p>
          <a:p>
            <a:endParaRPr lang="en-GB" dirty="0"/>
          </a:p>
          <a:p>
            <a:r>
              <a:rPr lang="en-GB" dirty="0"/>
              <a:t>• The frontal wave speeds at both fronts are almost linear over time. This indicates an energy</a:t>
            </a:r>
          </a:p>
          <a:p>
            <a:r>
              <a:rPr lang="en-GB" dirty="0"/>
              <a:t>conserving approximation may be valid.</a:t>
            </a:r>
          </a:p>
          <a:p>
            <a:endParaRPr lang="en-GB" dirty="0"/>
          </a:p>
          <a:p>
            <a:r>
              <a:rPr lang="en-GB" dirty="0"/>
              <a:t>• The frontal wave speed in the high density wave is lower than in the low density wave. This is</a:t>
            </a:r>
          </a:p>
          <a:p>
            <a:r>
              <a:rPr lang="en-GB" dirty="0"/>
              <a:t>probably because of the bed friction.</a:t>
            </a:r>
          </a:p>
          <a:p>
            <a:endParaRPr lang="en-GB" dirty="0"/>
          </a:p>
          <a:p>
            <a:r>
              <a:rPr lang="en-GB" dirty="0"/>
              <a:t>• For the temperature variations the results indicate a temperature of 4 degrees gives the highest</a:t>
            </a:r>
          </a:p>
          <a:p>
            <a:r>
              <a:rPr lang="en-GB" dirty="0"/>
              <a:t>water density thus the highest frontal wave speed. However simulating at a higher temperature</a:t>
            </a:r>
          </a:p>
          <a:p>
            <a:r>
              <a:rPr lang="en-GB" dirty="0"/>
              <a:t>could be more relevant, moreover the effect of the salinity difference is more noticeable, this is</a:t>
            </a:r>
          </a:p>
          <a:p>
            <a:r>
              <a:rPr lang="en-GB" dirty="0"/>
              <a:t>taken into account in the determination of the reference model.</a:t>
            </a:r>
          </a:p>
          <a:p>
            <a:endParaRPr lang="en-GB" dirty="0"/>
          </a:p>
          <a:p>
            <a:r>
              <a:rPr lang="en-GB" dirty="0"/>
              <a:t>• For the variation of the number of layers in the vertical direction the frontal wave speed increases</a:t>
            </a:r>
          </a:p>
          <a:p>
            <a:r>
              <a:rPr lang="en-GB" dirty="0"/>
              <a:t>a lot as the number of layers increase. It approaches a theoretical estimation as proposed by</a:t>
            </a:r>
          </a:p>
          <a:p>
            <a:r>
              <a:rPr lang="en-GB" dirty="0" err="1"/>
              <a:t>Pietrzak</a:t>
            </a:r>
            <a:r>
              <a:rPr lang="en-GB" dirty="0"/>
              <a:t> [1998].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41771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What? D-Flow Flexible Mesh – used to numerically model shallow water equations in curvilinear (complex shaped) grids</a:t>
            </a:r>
          </a:p>
          <a:p>
            <a:r>
              <a:rPr lang="en-GB" dirty="0"/>
              <a:t>Why? Drinking water systems, large coastal systems, river dynamics</a:t>
            </a:r>
          </a:p>
          <a:p>
            <a:r>
              <a:rPr lang="en-GB" dirty="0"/>
              <a:t>How? Shallow water equations to model advection-diffusion problem, length-scale is much larger than vertical scale thus hydrostatic</a:t>
            </a:r>
          </a:p>
          <a:p>
            <a:r>
              <a:rPr lang="en-GB" dirty="0"/>
              <a:t>Problem: Numerical diffusion and dispersion as a result of higher-order non-linear terms – salinity or velocity gradients in the vertical (turbulence).</a:t>
            </a:r>
          </a:p>
          <a:p>
            <a:r>
              <a:rPr lang="en-GB" dirty="0"/>
              <a:t>Numerical diffusion: viscosity because it overdamps the approximation – adds inertia – </a:t>
            </a:r>
          </a:p>
          <a:p>
            <a:r>
              <a:rPr lang="en-GB" dirty="0"/>
              <a:t>Numerical dispersion: overcompensates to account for discontinuities or steep gradients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22680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Numerical dispersion is observed during all simulations at t=5min to deal with the initial </a:t>
            </a:r>
            <a:r>
              <a:rPr lang="en-GB" dirty="0" err="1"/>
              <a:t>distur</a:t>
            </a:r>
            <a:r>
              <a:rPr lang="en-GB" dirty="0"/>
              <a:t>-</a:t>
            </a:r>
          </a:p>
          <a:p>
            <a:r>
              <a:rPr lang="en-GB" dirty="0" err="1"/>
              <a:t>bance</a:t>
            </a:r>
            <a:r>
              <a:rPr lang="en-GB" dirty="0"/>
              <a:t> in the water level. This initial disturbance is originates from the model’s hydrostatic </a:t>
            </a:r>
            <a:r>
              <a:rPr lang="en-GB" dirty="0" err="1"/>
              <a:t>condi</a:t>
            </a:r>
            <a:r>
              <a:rPr lang="en-GB" dirty="0"/>
              <a:t>-</a:t>
            </a:r>
          </a:p>
          <a:p>
            <a:r>
              <a:rPr lang="en-GB" dirty="0" err="1"/>
              <a:t>tion</a:t>
            </a:r>
            <a:r>
              <a:rPr lang="en-GB" dirty="0"/>
              <a:t> and the large vertical velocity gradients at the start of the simulation.</a:t>
            </a:r>
          </a:p>
          <a:p>
            <a:endParaRPr lang="en-GB" dirty="0"/>
          </a:p>
          <a:p>
            <a:r>
              <a:rPr lang="en-GB" dirty="0"/>
              <a:t>• Numerical diffusion is possibly observed near the interface of the two density currents. In this</a:t>
            </a:r>
          </a:p>
          <a:p>
            <a:r>
              <a:rPr lang="en-GB" dirty="0"/>
              <a:t>mixing layer where turbulence due to increased shear stresses is expected and clear oscillations</a:t>
            </a:r>
          </a:p>
          <a:p>
            <a:r>
              <a:rPr lang="en-GB" dirty="0"/>
              <a:t>are observed when the number of layers is 10. At a higher vertical resolution these short </a:t>
            </a:r>
            <a:r>
              <a:rPr lang="en-GB" dirty="0" err="1"/>
              <a:t>oscilla</a:t>
            </a:r>
            <a:r>
              <a:rPr lang="en-GB" dirty="0"/>
              <a:t>-</a:t>
            </a:r>
          </a:p>
          <a:p>
            <a:r>
              <a:rPr lang="en-GB" dirty="0" err="1"/>
              <a:t>tions</a:t>
            </a:r>
            <a:r>
              <a:rPr lang="en-GB" dirty="0"/>
              <a:t> become a large oscillation with a single wave </a:t>
            </a:r>
            <a:r>
              <a:rPr lang="en-GB" dirty="0" err="1"/>
              <a:t>lenght</a:t>
            </a:r>
            <a:r>
              <a:rPr lang="en-GB" dirty="0"/>
              <a:t> stretching the grid. This transformation</a:t>
            </a:r>
          </a:p>
          <a:p>
            <a:r>
              <a:rPr lang="en-GB" dirty="0"/>
              <a:t>could be a result of the ratio between the horizontal and vertical resolution (1/1000 and 1/100 for</a:t>
            </a:r>
          </a:p>
          <a:p>
            <a:r>
              <a:rPr lang="en-GB" dirty="0"/>
              <a:t>99 and 10 layers respectively) causing different modes in the approximation to be emphasized</a:t>
            </a:r>
          </a:p>
          <a:p>
            <a:r>
              <a:rPr lang="en-GB" dirty="0"/>
              <a:t>while trying to account for turbulence in the missing layer.</a:t>
            </a:r>
          </a:p>
          <a:p>
            <a:endParaRPr lang="en-GB" dirty="0"/>
          </a:p>
          <a:p>
            <a:r>
              <a:rPr lang="en-GB" dirty="0"/>
              <a:t>• The higher resolution, in simulations with more layers, cause more oscillations in the salinity</a:t>
            </a:r>
          </a:p>
          <a:p>
            <a:r>
              <a:rPr lang="en-GB" dirty="0"/>
              <a:t>contour lines to be visible near the front. These small oscillations are expected to be numerically</a:t>
            </a:r>
          </a:p>
          <a:p>
            <a:r>
              <a:rPr lang="en-GB" dirty="0"/>
              <a:t>diffused turbulence that may be expected at the progressing wave fronts.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382691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computation times were all within reasonable limits while the number of layers in the z-direction</a:t>
            </a:r>
          </a:p>
          <a:p>
            <a:r>
              <a:rPr lang="en-GB" dirty="0"/>
              <a:t>reached it’s limit at 99. This is a positive result considering future variations in the spatial resolution.</a:t>
            </a:r>
          </a:p>
          <a:p>
            <a:r>
              <a:rPr lang="en-GB" dirty="0"/>
              <a:t>With respect to temperature also positive results are obtained that coincide with the expected physics,</a:t>
            </a:r>
          </a:p>
          <a:p>
            <a:r>
              <a:rPr lang="en-GB" dirty="0"/>
              <a:t>for this parameter a constant value of 4 degrees Celsius can be reasonably determined. However to</a:t>
            </a:r>
          </a:p>
          <a:p>
            <a:r>
              <a:rPr lang="en-GB" dirty="0"/>
              <a:t>obtain better insight in what causes the observed phenomena and how these relate to the numerical</a:t>
            </a:r>
          </a:p>
          <a:p>
            <a:r>
              <a:rPr lang="en-GB" dirty="0"/>
              <a:t>accuracy of the model more information is required. To this end other plots that are within reach and</a:t>
            </a:r>
          </a:p>
          <a:p>
            <a:r>
              <a:rPr lang="en-GB" dirty="0"/>
              <a:t>could be interesting are listed below:</a:t>
            </a:r>
          </a:p>
          <a:p>
            <a:endParaRPr lang="en-GB" dirty="0"/>
          </a:p>
          <a:p>
            <a:r>
              <a:rPr lang="en-GB" dirty="0"/>
              <a:t>• A table with the extreme values and there order of error</a:t>
            </a:r>
          </a:p>
          <a:p>
            <a:r>
              <a:rPr lang="en-GB" dirty="0"/>
              <a:t>• Courant liming cells in the vertical</a:t>
            </a:r>
          </a:p>
          <a:p>
            <a:r>
              <a:rPr lang="en-GB" dirty="0"/>
              <a:t>• Velocity magnitudes and vertical </a:t>
            </a:r>
            <a:r>
              <a:rPr lang="en-GB" dirty="0" err="1"/>
              <a:t>velocityThe</a:t>
            </a:r>
            <a:r>
              <a:rPr lang="en-GB" dirty="0"/>
              <a:t> computation times were all within reasonable limits while the number of layers in the z-direction</a:t>
            </a:r>
          </a:p>
          <a:p>
            <a:r>
              <a:rPr lang="en-GB" dirty="0"/>
              <a:t>reached it’s limit at 99. This is a positive result considering future variations in the spatial resolution.</a:t>
            </a:r>
          </a:p>
          <a:p>
            <a:r>
              <a:rPr lang="en-GB" dirty="0"/>
              <a:t>With respect to temperature also positive results are obtained that coincide with the expected physics,</a:t>
            </a:r>
          </a:p>
          <a:p>
            <a:r>
              <a:rPr lang="en-GB" dirty="0"/>
              <a:t>for this parameter a constant value of 4 degrees Celsius can be reasonably determined. However to</a:t>
            </a:r>
          </a:p>
          <a:p>
            <a:r>
              <a:rPr lang="en-GB" dirty="0"/>
              <a:t>obtain better insight in what causes the observed phenomena and how these relate to the numerical</a:t>
            </a:r>
          </a:p>
          <a:p>
            <a:r>
              <a:rPr lang="en-GB" dirty="0"/>
              <a:t>accuracy of the model more information is required. To this end other plots that are within reach and</a:t>
            </a:r>
          </a:p>
          <a:p>
            <a:r>
              <a:rPr lang="en-GB" dirty="0"/>
              <a:t>could be interesting are listed below:</a:t>
            </a:r>
          </a:p>
          <a:p>
            <a:r>
              <a:rPr lang="en-GB" dirty="0"/>
              <a:t>• A table with the extreme values and there order of error</a:t>
            </a:r>
          </a:p>
          <a:p>
            <a:r>
              <a:rPr lang="en-GB" dirty="0"/>
              <a:t>• Courant liming cells in the vertical</a:t>
            </a:r>
          </a:p>
          <a:p>
            <a:r>
              <a:rPr lang="en-GB" dirty="0"/>
              <a:t>• Velocity magnitudes and vertical velocity</a:t>
            </a:r>
          </a:p>
          <a:p>
            <a:r>
              <a:rPr lang="en-GB" dirty="0"/>
              <a:t>• 3D profiles instead of width averaged plots to get an idea of the numerical effects in the horizontal</a:t>
            </a:r>
          </a:p>
          <a:p>
            <a:r>
              <a:rPr lang="en-GB" dirty="0"/>
              <a:t>• Detailed plots for the middle of the grid and at locations both fronts to get a detailed view on how</a:t>
            </a:r>
          </a:p>
          <a:p>
            <a:r>
              <a:rPr lang="en-GB" dirty="0"/>
              <a:t>the model deals with internal waves and large disturbances respectively.</a:t>
            </a:r>
          </a:p>
          <a:p>
            <a:endParaRPr lang="en-GB" dirty="0"/>
          </a:p>
          <a:p>
            <a:r>
              <a:rPr lang="en-GB" dirty="0"/>
              <a:t>• 3D profiles instead of width averaged plots to get an idea of the numerical effects in the horizontal</a:t>
            </a:r>
          </a:p>
          <a:p>
            <a:r>
              <a:rPr lang="en-GB" dirty="0"/>
              <a:t>• Detailed plots for the middle of the grid and at locations both fronts to get a detailed view on how</a:t>
            </a:r>
          </a:p>
          <a:p>
            <a:r>
              <a:rPr lang="en-GB" dirty="0"/>
              <a:t>the model deals with internal waves and large disturbances respectively.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075083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computation times were all within reasonable limits while the number of layers in the z-direction</a:t>
            </a:r>
          </a:p>
          <a:p>
            <a:r>
              <a:rPr lang="en-GB" dirty="0"/>
              <a:t>reached it’s limit at 99. This is a positive result considering future variations in the spatial resolution.</a:t>
            </a:r>
          </a:p>
          <a:p>
            <a:r>
              <a:rPr lang="en-GB" dirty="0"/>
              <a:t>With respect to temperature also positive results are obtained that coincide with the expected physics,</a:t>
            </a:r>
          </a:p>
          <a:p>
            <a:r>
              <a:rPr lang="en-GB" dirty="0"/>
              <a:t>for this parameter a constant value of 4 degrees Celsius can be reasonably determined. However to</a:t>
            </a:r>
          </a:p>
          <a:p>
            <a:r>
              <a:rPr lang="en-GB" dirty="0"/>
              <a:t>obtain better insight in what causes the observed phenomena and how these relate to the numerical</a:t>
            </a:r>
          </a:p>
          <a:p>
            <a:r>
              <a:rPr lang="en-GB" dirty="0"/>
              <a:t>accuracy of the model more information is required. To this end other plots that are within reach and</a:t>
            </a:r>
          </a:p>
          <a:p>
            <a:r>
              <a:rPr lang="en-GB" dirty="0"/>
              <a:t>could be interesting are listed below:</a:t>
            </a:r>
          </a:p>
          <a:p>
            <a:endParaRPr lang="en-GB" dirty="0"/>
          </a:p>
          <a:p>
            <a:r>
              <a:rPr lang="en-GB" dirty="0"/>
              <a:t>• A table with the extreme values and there order of error</a:t>
            </a:r>
          </a:p>
          <a:p>
            <a:r>
              <a:rPr lang="en-GB" dirty="0"/>
              <a:t>• Courant liming cells in the vertical</a:t>
            </a:r>
          </a:p>
          <a:p>
            <a:r>
              <a:rPr lang="en-GB" dirty="0"/>
              <a:t>• Velocity magnitudes and vertical </a:t>
            </a:r>
            <a:r>
              <a:rPr lang="en-GB" dirty="0" err="1"/>
              <a:t>velocityThe</a:t>
            </a:r>
            <a:r>
              <a:rPr lang="en-GB" dirty="0"/>
              <a:t> computation times were all within reasonable limits while the number of layers in the z-direction</a:t>
            </a:r>
          </a:p>
          <a:p>
            <a:r>
              <a:rPr lang="en-GB" dirty="0"/>
              <a:t>reached it’s limit at 99. This is a positive result considering future variations in the spatial resolution.</a:t>
            </a:r>
          </a:p>
          <a:p>
            <a:r>
              <a:rPr lang="en-GB" dirty="0"/>
              <a:t>With respect to temperature also positive results are obtained that coincide with the expected physics,</a:t>
            </a:r>
          </a:p>
          <a:p>
            <a:r>
              <a:rPr lang="en-GB" dirty="0"/>
              <a:t>for this parameter a constant value of 4 degrees Celsius can be reasonably determined. However to</a:t>
            </a:r>
          </a:p>
          <a:p>
            <a:r>
              <a:rPr lang="en-GB" dirty="0"/>
              <a:t>obtain better insight in what causes the observed phenomena and how these relate to the numerical</a:t>
            </a:r>
          </a:p>
          <a:p>
            <a:r>
              <a:rPr lang="en-GB" dirty="0"/>
              <a:t>accuracy of the model more information is required. To this end other plots that are within reach and</a:t>
            </a:r>
          </a:p>
          <a:p>
            <a:r>
              <a:rPr lang="en-GB" dirty="0"/>
              <a:t>could be interesting are listed below:</a:t>
            </a:r>
          </a:p>
          <a:p>
            <a:r>
              <a:rPr lang="en-GB" dirty="0"/>
              <a:t>• A table with the extreme values and there order of error</a:t>
            </a:r>
          </a:p>
          <a:p>
            <a:r>
              <a:rPr lang="en-GB" dirty="0"/>
              <a:t>• Courant liming cells in the vertical</a:t>
            </a:r>
          </a:p>
          <a:p>
            <a:r>
              <a:rPr lang="en-GB" dirty="0"/>
              <a:t>• Velocity magnitudes and vertical velocity</a:t>
            </a:r>
          </a:p>
          <a:p>
            <a:r>
              <a:rPr lang="en-GB" dirty="0"/>
              <a:t>• 3D profiles instead of width averaged plots to get an idea of the numerical effects in the horizontal</a:t>
            </a:r>
          </a:p>
          <a:p>
            <a:r>
              <a:rPr lang="en-GB" dirty="0"/>
              <a:t>• Detailed plots for the middle of the grid and at locations both fronts to get a detailed view on how</a:t>
            </a:r>
          </a:p>
          <a:p>
            <a:r>
              <a:rPr lang="en-GB" dirty="0"/>
              <a:t>the model deals with internal waves and large disturbances respectively.</a:t>
            </a:r>
          </a:p>
          <a:p>
            <a:endParaRPr lang="en-GB" dirty="0"/>
          </a:p>
          <a:p>
            <a:r>
              <a:rPr lang="en-GB" dirty="0"/>
              <a:t>• 3D profiles instead of width averaged plots to get an idea of the numerical effects in the horizontal</a:t>
            </a:r>
          </a:p>
          <a:p>
            <a:r>
              <a:rPr lang="en-GB" dirty="0"/>
              <a:t>• Detailed plots for the middle of the grid and at locations both fronts to get a detailed view on how</a:t>
            </a:r>
          </a:p>
          <a:p>
            <a:r>
              <a:rPr lang="en-GB" dirty="0"/>
              <a:t>the model deals with internal waves and large disturbances respectively.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010563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• When the temperature is higher, in the first time step, oscillations in the water profile can be seen</a:t>
            </a:r>
          </a:p>
          <a:p>
            <a:r>
              <a:rPr lang="en-GB" dirty="0"/>
              <a:t>in front of the disturbance, besides a large discontinuity around the </a:t>
            </a:r>
            <a:r>
              <a:rPr lang="en-GB" dirty="0" err="1"/>
              <a:t>center</a:t>
            </a:r>
            <a:r>
              <a:rPr lang="en-GB" dirty="0"/>
              <a:t> of the grid is observed.</a:t>
            </a:r>
          </a:p>
          <a:p>
            <a:r>
              <a:rPr lang="en-GB" dirty="0"/>
              <a:t>The fact that these oscillations are not observed at a temperature of 6 </a:t>
            </a:r>
            <a:r>
              <a:rPr lang="en-GB" dirty="0" err="1"/>
              <a:t>degC</a:t>
            </a:r>
            <a:r>
              <a:rPr lang="en-GB" dirty="0"/>
              <a:t> can be explained</a:t>
            </a:r>
          </a:p>
          <a:p>
            <a:r>
              <a:rPr lang="en-GB" dirty="0"/>
              <a:t>due to the relative effect the salinity difference has on the initial density difference, because this</a:t>
            </a:r>
          </a:p>
          <a:p>
            <a:r>
              <a:rPr lang="en-GB" dirty="0"/>
              <a:t>effect is smaller at lower temperatures due to a higher density of the water itself the disturbance is</a:t>
            </a:r>
          </a:p>
          <a:p>
            <a:r>
              <a:rPr lang="en-GB" dirty="0"/>
              <a:t>of a lower order than at higher temperature. These oscillations are could be a form of numerical</a:t>
            </a:r>
          </a:p>
          <a:p>
            <a:r>
              <a:rPr lang="en-GB" dirty="0"/>
              <a:t>dispersion and may be attributed to the hydrostatic assumption of the model, i.e. to compensate</a:t>
            </a:r>
          </a:p>
          <a:p>
            <a:r>
              <a:rPr lang="en-GB" dirty="0"/>
              <a:t>for the large vertical velocity gradient in the </a:t>
            </a:r>
            <a:r>
              <a:rPr lang="en-GB" dirty="0" err="1"/>
              <a:t>center</a:t>
            </a:r>
            <a:r>
              <a:rPr lang="en-GB" dirty="0"/>
              <a:t> of the grid at t=5min the model imposes a water</a:t>
            </a:r>
          </a:p>
          <a:p>
            <a:r>
              <a:rPr lang="en-GB" dirty="0"/>
              <a:t>level difference (the large discontinuity). Subsequently to deal with this water level difference in</a:t>
            </a:r>
          </a:p>
          <a:p>
            <a:r>
              <a:rPr lang="en-GB" dirty="0"/>
              <a:t>the middle of the grid, the approximation shows oscillations, i.e. in order to bridge the discontinuity</a:t>
            </a:r>
          </a:p>
          <a:p>
            <a:r>
              <a:rPr lang="en-GB" dirty="0"/>
              <a:t>in the water level and approximate the original water level at locations where the disturbance has</a:t>
            </a:r>
          </a:p>
          <a:p>
            <a:r>
              <a:rPr lang="en-GB" dirty="0"/>
              <a:t>not yet had any influence.</a:t>
            </a:r>
          </a:p>
          <a:p>
            <a:r>
              <a:rPr lang="en-GB" dirty="0"/>
              <a:t>• Other oscillations are observed after the wave fronts (especially the high density wave) has</a:t>
            </a:r>
          </a:p>
          <a:p>
            <a:r>
              <a:rPr lang="en-GB" dirty="0"/>
              <a:t>passed. These oscillations could be a result of the artificial viscosity of the model, a process</a:t>
            </a:r>
          </a:p>
          <a:p>
            <a:r>
              <a:rPr lang="en-GB" dirty="0"/>
              <a:t>imposed to mimic energy loss due to heat transfer, this results in a transfer of kinetic energy in</a:t>
            </a:r>
          </a:p>
          <a:p>
            <a:r>
              <a:rPr lang="en-GB" dirty="0"/>
              <a:t>the form of waves. However, they could also be a result of the internal waves formed due to</a:t>
            </a:r>
          </a:p>
          <a:p>
            <a:r>
              <a:rPr lang="en-GB" dirty="0"/>
              <a:t>friction at the interface of the two density currents. Because in this mixing layer turbulence is</a:t>
            </a:r>
          </a:p>
          <a:p>
            <a:r>
              <a:rPr lang="en-GB" dirty="0"/>
              <a:t>likely to occur the model could show oscillations in the water level to compensate for the vertical</a:t>
            </a:r>
          </a:p>
          <a:p>
            <a:r>
              <a:rPr lang="en-GB" dirty="0"/>
              <a:t>velocity gradients associated with turbulence.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578076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• When the temperature is higher, in the first time step, oscillations in the water profile can be seen</a:t>
            </a:r>
          </a:p>
          <a:p>
            <a:r>
              <a:rPr lang="en-GB" dirty="0"/>
              <a:t>in front of the disturbance, besides a large discontinuity around the </a:t>
            </a:r>
            <a:r>
              <a:rPr lang="en-GB" dirty="0" err="1"/>
              <a:t>center</a:t>
            </a:r>
            <a:r>
              <a:rPr lang="en-GB" dirty="0"/>
              <a:t> of the grid is observed.</a:t>
            </a:r>
          </a:p>
          <a:p>
            <a:r>
              <a:rPr lang="en-GB" dirty="0"/>
              <a:t>The fact that these oscillations are not observed at a temperature of 6 </a:t>
            </a:r>
            <a:r>
              <a:rPr lang="en-GB" dirty="0" err="1"/>
              <a:t>degC</a:t>
            </a:r>
            <a:r>
              <a:rPr lang="en-GB" dirty="0"/>
              <a:t> can be explained</a:t>
            </a:r>
          </a:p>
          <a:p>
            <a:r>
              <a:rPr lang="en-GB" dirty="0"/>
              <a:t>due to the relative effect the salinity difference has on the initial density difference, because this</a:t>
            </a:r>
          </a:p>
          <a:p>
            <a:r>
              <a:rPr lang="en-GB" dirty="0"/>
              <a:t>effect is smaller at lower temperatures due to a higher density of the water itself the disturbance is</a:t>
            </a:r>
          </a:p>
          <a:p>
            <a:r>
              <a:rPr lang="en-GB" dirty="0"/>
              <a:t>of a lower order than at higher temperature. These oscillations are could be a form of numerical</a:t>
            </a:r>
          </a:p>
          <a:p>
            <a:r>
              <a:rPr lang="en-GB" dirty="0"/>
              <a:t>dispersion and may be attributed to the hydrostatic assumption of the model, i.e. to compensate</a:t>
            </a:r>
          </a:p>
          <a:p>
            <a:r>
              <a:rPr lang="en-GB" dirty="0"/>
              <a:t>for the large vertical velocity gradient in the </a:t>
            </a:r>
            <a:r>
              <a:rPr lang="en-GB" dirty="0" err="1"/>
              <a:t>center</a:t>
            </a:r>
            <a:r>
              <a:rPr lang="en-GB" dirty="0"/>
              <a:t> of the grid at t=5min the model imposes a water</a:t>
            </a:r>
          </a:p>
          <a:p>
            <a:r>
              <a:rPr lang="en-GB" dirty="0"/>
              <a:t>level difference (the large discontinuity). Subsequently to deal with this water level difference in</a:t>
            </a:r>
          </a:p>
          <a:p>
            <a:r>
              <a:rPr lang="en-GB" dirty="0"/>
              <a:t>the middle of the grid, the approximation shows oscillations, i.e. in order to bridge the discontinuity</a:t>
            </a:r>
          </a:p>
          <a:p>
            <a:r>
              <a:rPr lang="en-GB" dirty="0"/>
              <a:t>in the water level and approximate the original water level at locations where the disturbance has</a:t>
            </a:r>
          </a:p>
          <a:p>
            <a:r>
              <a:rPr lang="en-GB" dirty="0"/>
              <a:t>not yet had any influence.</a:t>
            </a:r>
          </a:p>
          <a:p>
            <a:r>
              <a:rPr lang="en-GB" dirty="0"/>
              <a:t>• Other oscillations are observed after the wave fronts (especially the high density wave) has</a:t>
            </a:r>
          </a:p>
          <a:p>
            <a:r>
              <a:rPr lang="en-GB" dirty="0"/>
              <a:t>passed. These oscillations could be a result of the artificial viscosity of the model, a process</a:t>
            </a:r>
          </a:p>
          <a:p>
            <a:r>
              <a:rPr lang="en-GB" dirty="0"/>
              <a:t>imposed to mimic energy loss due to heat transfer, this results in a transfer of kinetic energy in</a:t>
            </a:r>
          </a:p>
          <a:p>
            <a:r>
              <a:rPr lang="en-GB" dirty="0"/>
              <a:t>the form of waves. However, they could also be a result of the internal waves formed due to</a:t>
            </a:r>
          </a:p>
          <a:p>
            <a:r>
              <a:rPr lang="en-GB" dirty="0"/>
              <a:t>friction at the interface of the two density currents. Because in this mixing layer turbulence is</a:t>
            </a:r>
          </a:p>
          <a:p>
            <a:r>
              <a:rPr lang="en-GB" dirty="0"/>
              <a:t>likely to occur the model could show oscillations in the water level to compensate for the vertical</a:t>
            </a:r>
          </a:p>
          <a:p>
            <a:r>
              <a:rPr lang="en-GB" dirty="0"/>
              <a:t>velocity gradients associated with turbulence.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35890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• When the temperature is higher, in the first time step, oscillations in the water profile can be seen</a:t>
            </a:r>
          </a:p>
          <a:p>
            <a:r>
              <a:rPr lang="en-GB" dirty="0"/>
              <a:t>in front of the disturbance, besides a large discontinuity around the </a:t>
            </a:r>
            <a:r>
              <a:rPr lang="en-GB" dirty="0" err="1"/>
              <a:t>center</a:t>
            </a:r>
            <a:r>
              <a:rPr lang="en-GB" dirty="0"/>
              <a:t> of the grid is observed.</a:t>
            </a:r>
          </a:p>
          <a:p>
            <a:r>
              <a:rPr lang="en-GB" dirty="0"/>
              <a:t>The fact that these oscillations are not observed at a temperature of 6 </a:t>
            </a:r>
            <a:r>
              <a:rPr lang="en-GB" dirty="0" err="1"/>
              <a:t>degC</a:t>
            </a:r>
            <a:r>
              <a:rPr lang="en-GB" dirty="0"/>
              <a:t> can be explained</a:t>
            </a:r>
          </a:p>
          <a:p>
            <a:r>
              <a:rPr lang="en-GB" dirty="0"/>
              <a:t>due to the relative effect the salinity difference has on the initial density difference, because this</a:t>
            </a:r>
          </a:p>
          <a:p>
            <a:r>
              <a:rPr lang="en-GB" dirty="0"/>
              <a:t>effect is smaller at lower temperatures due to a higher density of the water itself the disturbance is</a:t>
            </a:r>
          </a:p>
          <a:p>
            <a:r>
              <a:rPr lang="en-GB" dirty="0"/>
              <a:t>of a lower order than at higher temperature. These oscillations are could be a form of numerical</a:t>
            </a:r>
          </a:p>
          <a:p>
            <a:r>
              <a:rPr lang="en-GB" dirty="0"/>
              <a:t>dispersion and may be attributed to the hydrostatic assumption of the model, i.e. to compensate</a:t>
            </a:r>
          </a:p>
          <a:p>
            <a:r>
              <a:rPr lang="en-GB" dirty="0"/>
              <a:t>for the large vertical velocity gradient in the </a:t>
            </a:r>
            <a:r>
              <a:rPr lang="en-GB" dirty="0" err="1"/>
              <a:t>center</a:t>
            </a:r>
            <a:r>
              <a:rPr lang="en-GB" dirty="0"/>
              <a:t> of the grid at t=5min the model imposes a water</a:t>
            </a:r>
          </a:p>
          <a:p>
            <a:r>
              <a:rPr lang="en-GB" dirty="0"/>
              <a:t>level difference (the large discontinuity). Subsequently to deal with this water level difference in</a:t>
            </a:r>
          </a:p>
          <a:p>
            <a:r>
              <a:rPr lang="en-GB" dirty="0"/>
              <a:t>the middle of the grid, the approximation shows oscillations, i.e. in order to bridge the discontinuity</a:t>
            </a:r>
          </a:p>
          <a:p>
            <a:r>
              <a:rPr lang="en-GB" dirty="0"/>
              <a:t>in the water level and approximate the original water level at locations where the disturbance has</a:t>
            </a:r>
          </a:p>
          <a:p>
            <a:r>
              <a:rPr lang="en-GB" dirty="0"/>
              <a:t>not yet had any influence.</a:t>
            </a:r>
          </a:p>
          <a:p>
            <a:r>
              <a:rPr lang="en-GB" dirty="0"/>
              <a:t>• Other oscillations are observed after the wave fronts (especially the high density wave) has</a:t>
            </a:r>
          </a:p>
          <a:p>
            <a:r>
              <a:rPr lang="en-GB" dirty="0"/>
              <a:t>passed. These oscillations could be a result of the artificial viscosity of the model, a process</a:t>
            </a:r>
          </a:p>
          <a:p>
            <a:r>
              <a:rPr lang="en-GB" dirty="0"/>
              <a:t>imposed to mimic energy loss due to heat transfer, this results in a transfer of kinetic energy in</a:t>
            </a:r>
          </a:p>
          <a:p>
            <a:r>
              <a:rPr lang="en-GB" dirty="0"/>
              <a:t>the form of waves. However, they could also be a result of the internal waves formed due to</a:t>
            </a:r>
          </a:p>
          <a:p>
            <a:r>
              <a:rPr lang="en-GB" dirty="0"/>
              <a:t>friction at the interface of the two density currents. Because in this mixing layer turbulence is</a:t>
            </a:r>
          </a:p>
          <a:p>
            <a:r>
              <a:rPr lang="en-GB" dirty="0"/>
              <a:t>likely to occur the model could show oscillations in the water level to compensate for the vertical</a:t>
            </a:r>
          </a:p>
          <a:p>
            <a:r>
              <a:rPr lang="en-GB" dirty="0"/>
              <a:t>velocity gradients associated with turbulence.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77903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How much numerical diffusion and or dispersion does the D-Flow FM model produce when sim-</a:t>
            </a:r>
          </a:p>
          <a:p>
            <a:r>
              <a:rPr lang="en-GB" dirty="0" err="1"/>
              <a:t>ulating</a:t>
            </a:r>
            <a:r>
              <a:rPr lang="en-GB" dirty="0"/>
              <a:t> a 3D lock-exchange experiment?</a:t>
            </a:r>
          </a:p>
          <a:p>
            <a:r>
              <a:rPr lang="en-GB" dirty="0"/>
              <a:t>1. What is the order of errors produced by D-Flow FM as a result of numerical diffusion and/or</a:t>
            </a:r>
          </a:p>
          <a:p>
            <a:r>
              <a:rPr lang="en-GB" dirty="0"/>
              <a:t>dispersion?</a:t>
            </a:r>
          </a:p>
          <a:p>
            <a:r>
              <a:rPr lang="en-GB" dirty="0"/>
              <a:t>2. How sensitive is the accuracy of the D-Flow FM model to time, space and numerically related</a:t>
            </a:r>
          </a:p>
          <a:p>
            <a:r>
              <a:rPr lang="en-GB" dirty="0"/>
              <a:t>parameters?</a:t>
            </a:r>
          </a:p>
          <a:p>
            <a:r>
              <a:rPr lang="en-GB" dirty="0"/>
              <a:t>3. What sort of errors are produced given different parameters?</a:t>
            </a:r>
          </a:p>
          <a:p>
            <a:r>
              <a:rPr lang="en-GB" dirty="0"/>
              <a:t>4. What parameters in the D-Flow FM model have the largest influence on errors related to</a:t>
            </a:r>
          </a:p>
          <a:p>
            <a:r>
              <a:rPr lang="en-GB" dirty="0"/>
              <a:t>numerical diffusion and dispersion?</a:t>
            </a:r>
          </a:p>
          <a:p>
            <a:r>
              <a:rPr lang="en-GB" dirty="0"/>
              <a:t>5. Are there indicators that predict the occurrence of numerical diffusion and dispersion in D-</a:t>
            </a:r>
          </a:p>
          <a:p>
            <a:r>
              <a:rPr lang="en-GB" dirty="0"/>
              <a:t>Flow FM?</a:t>
            </a:r>
          </a:p>
          <a:p>
            <a:r>
              <a:rPr lang="en-GB" dirty="0"/>
              <a:t>6. How do the physics around the mixing layer develop and what influence does this have on the</a:t>
            </a:r>
          </a:p>
          <a:p>
            <a:r>
              <a:rPr lang="en-GB" dirty="0"/>
              <a:t>accuracy numerical approximation in terms of numerical diffusion and -dispersion?</a:t>
            </a:r>
          </a:p>
          <a:p>
            <a:r>
              <a:rPr lang="en-GB" dirty="0"/>
              <a:t>7. How does the frontal wave speed develop compared to solutions that might be expected</a:t>
            </a:r>
          </a:p>
          <a:p>
            <a:r>
              <a:rPr lang="en-GB" dirty="0"/>
              <a:t>from the characteristic equations?</a:t>
            </a:r>
          </a:p>
          <a:p>
            <a:r>
              <a:rPr lang="en-GB" dirty="0"/>
              <a:t>8. How do internal waves develop at different model parameters and settings?</a:t>
            </a:r>
          </a:p>
          <a:p>
            <a:r>
              <a:rPr lang="en-GB" dirty="0"/>
              <a:t>9. What effect do internal waves have on the produced numerical errors?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68986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In this research the density difference is caused by a salinity difference. </a:t>
            </a:r>
          </a:p>
          <a:p>
            <a:r>
              <a:rPr lang="en-GB" dirty="0"/>
              <a:t>At the start of the experiment (t=0) these fluids set in motion and from two wave fronts,</a:t>
            </a:r>
          </a:p>
          <a:p>
            <a:r>
              <a:rPr lang="en-GB" dirty="0"/>
              <a:t>a negative and a positive as a result of the gravitational and buoyant forces. </a:t>
            </a:r>
          </a:p>
          <a:p>
            <a:endParaRPr lang="en-GB" dirty="0"/>
          </a:p>
          <a:p>
            <a:r>
              <a:rPr lang="en-GB" dirty="0"/>
              <a:t>depending on the velocity variations seen near the mixing zone the hydrostatic assumption is valid, this</a:t>
            </a:r>
          </a:p>
          <a:p>
            <a:r>
              <a:rPr lang="en-GB" dirty="0"/>
              <a:t>often means the solution should be smoothly varying. For this reason near the negative and positive</a:t>
            </a:r>
          </a:p>
          <a:p>
            <a:r>
              <a:rPr lang="en-GB" dirty="0"/>
              <a:t>wave fronts (see 3.2) and near the interface between the two density driven currents numerical errors</a:t>
            </a:r>
          </a:p>
          <a:p>
            <a:r>
              <a:rPr lang="en-GB" dirty="0"/>
              <a:t>may be expected due to respectively steep salinity gradients causing large discontinuities and high</a:t>
            </a:r>
          </a:p>
          <a:p>
            <a:r>
              <a:rPr lang="en-GB" dirty="0"/>
              <a:t>shear stresses causing turbulence thus vertical velocity gradient.</a:t>
            </a:r>
          </a:p>
          <a:p>
            <a:endParaRPr lang="en-GB" dirty="0"/>
          </a:p>
          <a:p>
            <a:r>
              <a:rPr lang="en-GB" dirty="0"/>
              <a:t>Because the continuity</a:t>
            </a:r>
          </a:p>
          <a:p>
            <a:r>
              <a:rPr lang="en-GB" dirty="0"/>
              <a:t>equation can only account for small variations in the vertical velocity gradient when larger accelerations</a:t>
            </a:r>
          </a:p>
          <a:p>
            <a:r>
              <a:rPr lang="en-GB" dirty="0"/>
              <a:t>occur numerical models show physically unrealistic phenomena such as water level elevations and</a:t>
            </a:r>
          </a:p>
          <a:p>
            <a:r>
              <a:rPr lang="en-GB" dirty="0"/>
              <a:t>density differences at unsuspected locations. </a:t>
            </a:r>
          </a:p>
          <a:p>
            <a:endParaRPr lang="en-GB" dirty="0"/>
          </a:p>
          <a:p>
            <a:r>
              <a:rPr lang="en-GB" dirty="0"/>
              <a:t>The numerical errors produced during such an experiment have often been investigated and this</a:t>
            </a:r>
          </a:p>
          <a:p>
            <a:r>
              <a:rPr lang="en-GB" dirty="0"/>
              <a:t>research aims to use the results obtained from this experiment as a measure for the order of accuracy</a:t>
            </a:r>
          </a:p>
          <a:p>
            <a:r>
              <a:rPr lang="en-GB" dirty="0"/>
              <a:t>of the D-Flow FM numerical flow model.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8039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 support answers to the research questions with data and reasonable arguments and thus finally</a:t>
            </a:r>
          </a:p>
          <a:p>
            <a:r>
              <a:rPr lang="en-GB" dirty="0"/>
              <a:t>obtain an indication or even quantification of the numerical dispersion and -diffusion produced by D-</a:t>
            </a:r>
          </a:p>
          <a:p>
            <a:r>
              <a:rPr lang="en-GB" dirty="0"/>
              <a:t>Flow FM the following research method is presented. 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66865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During the modelling phase one determines a reference model through modelling large ranges of de-</a:t>
            </a:r>
          </a:p>
          <a:p>
            <a:r>
              <a:rPr lang="en-GB" dirty="0" err="1"/>
              <a:t>sirably</a:t>
            </a:r>
            <a:r>
              <a:rPr lang="en-GB" dirty="0"/>
              <a:t> constant parameters. Based on a qualitative analysis of these results the model settings and</a:t>
            </a:r>
          </a:p>
          <a:p>
            <a:r>
              <a:rPr lang="en-GB" dirty="0"/>
              <a:t>parameters that will remain constant throughout the further research are reasonably defined.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 In this reference</a:t>
            </a:r>
          </a:p>
          <a:p>
            <a:r>
              <a:rPr lang="en-GB" dirty="0"/>
              <a:t>model the observed numerical dispersion and -diffusion should be of an acceptable range and more</a:t>
            </a:r>
          </a:p>
          <a:p>
            <a:r>
              <a:rPr lang="en-GB" dirty="0"/>
              <a:t>importantly subject to little change.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09696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During the modelling phase one determines a reference model through modelling large ranges of de-</a:t>
            </a:r>
          </a:p>
          <a:p>
            <a:r>
              <a:rPr lang="en-GB" dirty="0" err="1"/>
              <a:t>sirably</a:t>
            </a:r>
            <a:r>
              <a:rPr lang="en-GB" dirty="0"/>
              <a:t> constant parameters. Based on a qualitative analysis of these results the model settings and</a:t>
            </a:r>
          </a:p>
          <a:p>
            <a:r>
              <a:rPr lang="en-GB" dirty="0"/>
              <a:t>parameters that will remain constant throughout the further research are reasonably defined.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 In this reference</a:t>
            </a:r>
          </a:p>
          <a:p>
            <a:r>
              <a:rPr lang="en-GB" dirty="0"/>
              <a:t>model the observed numerical dispersion and -diffusion should be of an acceptable range and more</a:t>
            </a:r>
          </a:p>
          <a:p>
            <a:r>
              <a:rPr lang="en-GB" dirty="0"/>
              <a:t>importantly subject to little change.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722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practice, this new analysis allows the numerical study of dispersion errors on all types of</a:t>
            </a:r>
          </a:p>
          <a:p>
            <a:r>
              <a:rPr lang="en-GB" dirty="0"/>
              <a:t>mesh and for multiple dimensions. Nonetheless, when mesh uniformity and one-dimensionality assumptions</a:t>
            </a:r>
          </a:p>
          <a:p>
            <a:r>
              <a:rPr lang="en-GB" dirty="0"/>
              <a:t>are imposed as in the classical method, the results of this new technique coincide with those of the classic</a:t>
            </a:r>
          </a:p>
          <a:p>
            <a:r>
              <a:rPr lang="en-GB" dirty="0"/>
              <a:t>method.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94726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41865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4" y="205979"/>
            <a:ext cx="70905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4" y="1200150"/>
            <a:ext cx="7090513" cy="361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1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0240" y="505504"/>
            <a:ext cx="6577959" cy="2194834"/>
          </a:xfrm>
        </p:spPr>
        <p:txBody>
          <a:bodyPr>
            <a:noAutofit/>
          </a:bodyPr>
          <a:lstStyle/>
          <a:p>
            <a:r>
              <a:rPr lang="en-GB" sz="2400" dirty="0"/>
              <a:t>Quantifying numerical diffusion and</a:t>
            </a:r>
            <a:br>
              <a:rPr lang="en-GB" sz="2400" dirty="0"/>
            </a:br>
            <a:r>
              <a:rPr lang="en-GB" sz="2400" dirty="0"/>
              <a:t>dispersion in D-Flow Flexible Mesh using a</a:t>
            </a:r>
            <a:br>
              <a:rPr lang="en-GB" sz="2400" dirty="0"/>
            </a:br>
            <a:r>
              <a:rPr lang="en-GB" sz="2400" dirty="0"/>
              <a:t>lock-exchange experiment</a:t>
            </a:r>
            <a:br>
              <a:rPr lang="en-GB" sz="2400" dirty="0"/>
            </a:br>
            <a:endParaRPr lang="en-US" sz="24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0240" y="2914650"/>
            <a:ext cx="6434879" cy="131445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D. Koetsenruijter</a:t>
            </a:r>
          </a:p>
          <a:p>
            <a:r>
              <a:rPr lang="en-US" sz="1600" dirty="0" err="1"/>
              <a:t>ir.</a:t>
            </a:r>
            <a:r>
              <a:rPr lang="en-US" sz="1600" dirty="0"/>
              <a:t> L.M. </a:t>
            </a:r>
            <a:r>
              <a:rPr lang="en-US" sz="1600" dirty="0" err="1"/>
              <a:t>Keyzer</a:t>
            </a:r>
            <a:r>
              <a:rPr lang="en-US" sz="1600" dirty="0"/>
              <a:t>, TU Delft, first supervisor</a:t>
            </a:r>
          </a:p>
          <a:p>
            <a:r>
              <a:rPr lang="en-US" sz="1600" dirty="0"/>
              <a:t>Prof. dr. J. </a:t>
            </a:r>
            <a:r>
              <a:rPr lang="en-US" sz="1600" dirty="0" err="1"/>
              <a:t>Pietrzak</a:t>
            </a:r>
            <a:r>
              <a:rPr lang="en-US" sz="1600" dirty="0"/>
              <a:t>, TU Delft, second supervisor</a:t>
            </a:r>
          </a:p>
          <a:p>
            <a:pPr algn="l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Temperature variation</a:t>
            </a:r>
          </a:p>
          <a:p>
            <a:r>
              <a:rPr lang="en-US" dirty="0"/>
              <a:t>Layer variation</a:t>
            </a:r>
          </a:p>
          <a:p>
            <a:r>
              <a:rPr lang="en-US" dirty="0"/>
              <a:t>General observation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pic>
        <p:nvPicPr>
          <p:cNvPr id="61" name="Picture 60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3DAF526-8EEB-4529-BDD0-B53850AAA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765" y="1758853"/>
            <a:ext cx="1532855" cy="784790"/>
          </a:xfrm>
          <a:prstGeom prst="rect">
            <a:avLst/>
          </a:prstGeom>
        </p:spPr>
      </p:pic>
      <p:pic>
        <p:nvPicPr>
          <p:cNvPr id="63" name="Picture 6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DAA2E26-4531-4F7A-ABF6-1ECA22703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898" y="558313"/>
            <a:ext cx="1532855" cy="78479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2DD7E271-8F86-44C8-8F24-172FC821E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382" y="1774930"/>
            <a:ext cx="1532855" cy="78479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C3539201-E697-4E7A-A18A-1ADE1F32E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2765" y="2875298"/>
            <a:ext cx="1532855" cy="78479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A5908E68-EC88-4A5F-AE24-6C790C45DC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7383" y="2862676"/>
            <a:ext cx="1532855" cy="78479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07436008-E8EF-451B-8EE5-3A7E3B3CB9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063" y="2943211"/>
            <a:ext cx="1532855" cy="784790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35024EC-5D11-4509-86CA-B27175F953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2898" y="3963044"/>
            <a:ext cx="1532855" cy="784790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64EC3BF0-70A2-4C13-AE0E-D1E92A0996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0043" y="4004375"/>
            <a:ext cx="1532855" cy="784790"/>
          </a:xfrm>
          <a:prstGeom prst="rect">
            <a:avLst/>
          </a:prstGeom>
        </p:spPr>
      </p:pic>
      <p:pic>
        <p:nvPicPr>
          <p:cNvPr id="77" name="Picture 7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702A72D-23B8-4FD1-920E-AC64488883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71005" y="4038403"/>
            <a:ext cx="1532855" cy="784790"/>
          </a:xfrm>
          <a:prstGeom prst="rect">
            <a:avLst/>
          </a:prstGeom>
        </p:spPr>
      </p:pic>
      <p:pic>
        <p:nvPicPr>
          <p:cNvPr id="79" name="Picture 7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CE212FD-7F4E-4AB8-BB5D-6A67C141DC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50628" y="4024174"/>
            <a:ext cx="1532855" cy="78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3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Temperature variation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1166E68D-1EBD-4EB9-9863-40C30DE0D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4751" y="205979"/>
            <a:ext cx="7106464" cy="34861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T=0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939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B7D84B8B-F784-4B83-8C23-66B0F9538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48972D7-F05A-4B42-8D72-9CEEDB973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751" y="205979"/>
            <a:ext cx="7106464" cy="34861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T=4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917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313536A7-D4A0-4D6F-BF99-318ACA516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86110E2-FFC3-4C91-87EC-7B726CFBF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751" y="205979"/>
            <a:ext cx="7106464" cy="34861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T=10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140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Temperature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Observations related to the </a:t>
            </a:r>
            <a:r>
              <a:rPr lang="en-US" dirty="0" err="1"/>
              <a:t>waterlevel</a:t>
            </a:r>
            <a:r>
              <a:rPr lang="en-US" dirty="0"/>
              <a:t>:</a:t>
            </a:r>
          </a:p>
          <a:p>
            <a:pPr>
              <a:buFontTx/>
              <a:buChar char="-"/>
            </a:pPr>
            <a:r>
              <a:rPr lang="en-US" dirty="0"/>
              <a:t>Oscillations ‘downstream’</a:t>
            </a:r>
          </a:p>
          <a:p>
            <a:pPr>
              <a:buFontTx/>
              <a:buChar char="-"/>
            </a:pPr>
            <a:r>
              <a:rPr lang="en-US" dirty="0"/>
              <a:t>Oscillations ‘upstream’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88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Temperature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 = 0</a:t>
            </a:r>
          </a:p>
        </p:txBody>
      </p:sp>
      <p:pic>
        <p:nvPicPr>
          <p:cNvPr id="7" name="Picture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3CBE365-9DCD-41B7-A1A7-E72957330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B143029-F6C9-49A5-9E6B-006ADEF2BDC9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/>
              <a:t>T=0</a:t>
            </a:r>
          </a:p>
          <a:p>
            <a:pPr>
              <a:buFontTx/>
              <a:buChar char="-"/>
            </a:pPr>
            <a:endParaRPr lang="en-US"/>
          </a:p>
          <a:p>
            <a:pPr marL="0" indent="0">
              <a:buFont typeface="Arial"/>
              <a:buNone/>
            </a:pPr>
            <a:endParaRPr lang="en-US"/>
          </a:p>
          <a:p>
            <a:pPr marL="0" indent="0">
              <a:buFont typeface="Arial"/>
              <a:buNone/>
            </a:pPr>
            <a:endParaRPr lang="en-US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011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Temperature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 = 4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13414E-DB71-43A0-873C-FDA0E7546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CDFC22B-6A0F-4716-8D3F-B82DDB0258EF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T=4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417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Temperature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 = 10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C87C3-9E7E-4AB8-8B3E-FB4077D44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1CA7859-079C-4F63-9153-EAA98545467A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T=10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701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Temperature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Observations related to the salinity:</a:t>
            </a:r>
          </a:p>
          <a:p>
            <a:pPr>
              <a:buFontTx/>
              <a:buChar char="-"/>
            </a:pPr>
            <a:r>
              <a:rPr lang="en-US" dirty="0"/>
              <a:t>Linear frontal </a:t>
            </a:r>
            <a:r>
              <a:rPr lang="en-US" dirty="0" err="1"/>
              <a:t>wavespeeds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Higher FWS at 4 degrees Celsius</a:t>
            </a:r>
          </a:p>
          <a:p>
            <a:pPr>
              <a:buFontTx/>
              <a:buChar char="-"/>
            </a:pPr>
            <a:r>
              <a:rPr lang="en-US" dirty="0"/>
              <a:t>More detailed plot at locations of internal waves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007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B7D84B8B-F784-4B83-8C23-66B0F9538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48972D7-F05A-4B42-8D72-9CEEDB973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751" y="205979"/>
            <a:ext cx="7106464" cy="34861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L=10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466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Research question</a:t>
            </a:r>
          </a:p>
          <a:p>
            <a:r>
              <a:rPr lang="en-US" dirty="0"/>
              <a:t>Background</a:t>
            </a:r>
          </a:p>
          <a:p>
            <a:r>
              <a:rPr lang="en-US" dirty="0"/>
              <a:t>Method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/>
              <a:t>Temperature variation</a:t>
            </a:r>
          </a:p>
          <a:p>
            <a:pPr lvl="1"/>
            <a:r>
              <a:rPr lang="en-US" dirty="0"/>
              <a:t>Layer variation</a:t>
            </a:r>
          </a:p>
          <a:p>
            <a:pPr lvl="1"/>
            <a:r>
              <a:rPr lang="en-US" dirty="0"/>
              <a:t>General observation</a:t>
            </a:r>
          </a:p>
          <a:p>
            <a:pPr lvl="1"/>
            <a:r>
              <a:rPr lang="en-US" dirty="0"/>
              <a:t>Conclusion</a:t>
            </a:r>
          </a:p>
          <a:p>
            <a:r>
              <a:rPr lang="en-US" dirty="0"/>
              <a:t> Upcoming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8235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</p:spPr>
        <p:txBody>
          <a:bodyPr>
            <a:normAutofit/>
          </a:bodyPr>
          <a:lstStyle/>
          <a:p>
            <a:r>
              <a:rPr lang="en-US" dirty="0"/>
              <a:t>Results: Layer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L=20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FFC4A5B-303B-4370-AF4B-45D2F9A02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A38F1C-29BE-4761-B04F-1264FA4C4EC1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L=20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759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</p:spPr>
        <p:txBody>
          <a:bodyPr>
            <a:normAutofit/>
          </a:bodyPr>
          <a:lstStyle/>
          <a:p>
            <a:r>
              <a:rPr lang="en-US" dirty="0"/>
              <a:t>Results: Layer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L=50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493A4156-1D0A-4F30-BE08-D99FC1ED1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CC35640-5CB0-4235-9457-8C22051CB375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L=50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711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</p:spPr>
        <p:txBody>
          <a:bodyPr>
            <a:normAutofit/>
          </a:bodyPr>
          <a:lstStyle/>
          <a:p>
            <a:r>
              <a:rPr lang="en-US" dirty="0"/>
              <a:t>Results: Layer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L=99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C13756B-7445-4783-B1F8-F6632EAFF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9B31D95-19AF-4F4F-81F1-6AB20AC47BB2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L=99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5452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Layer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Observations related to the </a:t>
            </a:r>
            <a:r>
              <a:rPr lang="en-US" dirty="0" err="1"/>
              <a:t>waterlevel</a:t>
            </a:r>
            <a:r>
              <a:rPr lang="en-US" dirty="0"/>
              <a:t>:</a:t>
            </a:r>
          </a:p>
          <a:p>
            <a:pPr>
              <a:buFontTx/>
              <a:buChar char="-"/>
            </a:pPr>
            <a:r>
              <a:rPr lang="en-US" dirty="0"/>
              <a:t>Short oscillations replaced by longer one</a:t>
            </a:r>
          </a:p>
          <a:p>
            <a:pPr>
              <a:buFontTx/>
              <a:buChar char="-"/>
            </a:pPr>
            <a:r>
              <a:rPr lang="en-US" dirty="0"/>
              <a:t>Longer period of short oscillations ‘downstream’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729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Temperature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 = 4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13414E-DB71-43A0-873C-FDA0E7546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CDFC22B-6A0F-4716-8D3F-B82DDB0258EF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L=10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6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</p:spPr>
        <p:txBody>
          <a:bodyPr>
            <a:normAutofit/>
          </a:bodyPr>
          <a:lstStyle/>
          <a:p>
            <a:r>
              <a:rPr lang="en-US" dirty="0"/>
              <a:t>Results: Layer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L=20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EF76E8-9627-4A0B-A121-F9B0CBEAC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A21DD79-58C6-43F4-8B20-6920FC2F742C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L=20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566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</p:spPr>
        <p:txBody>
          <a:bodyPr>
            <a:normAutofit/>
          </a:bodyPr>
          <a:lstStyle/>
          <a:p>
            <a:r>
              <a:rPr lang="en-US" dirty="0"/>
              <a:t>Results: Layer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L=50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B46CAEA-6625-46F0-AC6A-891DF6299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4FDC98-0B48-4297-845D-BAF421B52027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L=50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5288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</p:spPr>
        <p:txBody>
          <a:bodyPr>
            <a:normAutofit/>
          </a:bodyPr>
          <a:lstStyle/>
          <a:p>
            <a:r>
              <a:rPr lang="en-US" dirty="0"/>
              <a:t>Results: Layer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L=99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2AF9866-2DCF-4CFE-B3EF-7B98A1AEE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6ACD3CD-752A-4D48-8CEF-89A8F1D7F5B2}"/>
              </a:ext>
            </a:extLst>
          </p:cNvPr>
          <p:cNvSpPr txBox="1">
            <a:spLocks/>
          </p:cNvSpPr>
          <p:nvPr/>
        </p:nvSpPr>
        <p:spPr>
          <a:xfrm>
            <a:off x="2174751" y="205979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L=99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888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Layer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Observations related to the salinity:</a:t>
            </a:r>
          </a:p>
          <a:p>
            <a:pPr>
              <a:buFontTx/>
              <a:buChar char="-"/>
            </a:pPr>
            <a:r>
              <a:rPr lang="en-US" dirty="0"/>
              <a:t>Higher frontal wave speed (approximating 0.49m/s)</a:t>
            </a:r>
          </a:p>
          <a:p>
            <a:pPr>
              <a:buFontTx/>
              <a:buChar char="-"/>
            </a:pPr>
            <a:r>
              <a:rPr lang="en-US" dirty="0"/>
              <a:t>Fewer oscillations at location internal waves</a:t>
            </a:r>
          </a:p>
          <a:p>
            <a:pPr>
              <a:buFontTx/>
              <a:buChar char="-"/>
            </a:pPr>
            <a:r>
              <a:rPr lang="en-US" dirty="0"/>
              <a:t>More profile at wave fronts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2848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General 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Physical</a:t>
            </a:r>
          </a:p>
          <a:p>
            <a:pPr>
              <a:buFontTx/>
              <a:buChar char="-"/>
            </a:pPr>
            <a:r>
              <a:rPr lang="en-US" dirty="0"/>
              <a:t>Linear frontal </a:t>
            </a:r>
            <a:r>
              <a:rPr lang="en-US" dirty="0" err="1"/>
              <a:t>wavespeeds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Higher FWS at 4 degrees Celsius</a:t>
            </a:r>
          </a:p>
          <a:p>
            <a:pPr>
              <a:buFontTx/>
              <a:buChar char="-"/>
            </a:pPr>
            <a:r>
              <a:rPr lang="en-US" dirty="0"/>
              <a:t>More detailed plot at locations of internal waves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99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D-Flow Flexible Mesh</a:t>
            </a:r>
          </a:p>
          <a:p>
            <a:r>
              <a:rPr lang="en-US" dirty="0"/>
              <a:t>Advection-Diffusion problem</a:t>
            </a:r>
          </a:p>
          <a:p>
            <a:r>
              <a:rPr lang="en-US" dirty="0"/>
              <a:t>Numerical diffusion</a:t>
            </a:r>
          </a:p>
          <a:p>
            <a:r>
              <a:rPr lang="en-US" dirty="0"/>
              <a:t>Numerical dispersion</a:t>
            </a:r>
          </a:p>
          <a:p>
            <a:r>
              <a:rPr lang="en-US" dirty="0"/>
              <a:t>Lock-exchange experiment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840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General 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Numerical</a:t>
            </a:r>
          </a:p>
          <a:p>
            <a:pPr>
              <a:buFontTx/>
              <a:buChar char="-"/>
            </a:pPr>
            <a:r>
              <a:rPr lang="en-US" dirty="0"/>
              <a:t>Linear frontal </a:t>
            </a:r>
            <a:r>
              <a:rPr lang="en-US" dirty="0" err="1"/>
              <a:t>wavespeeds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Higher FWS at 4 degrees Celsius</a:t>
            </a:r>
          </a:p>
          <a:p>
            <a:pPr>
              <a:buFontTx/>
              <a:buChar char="-"/>
            </a:pPr>
            <a:r>
              <a:rPr lang="en-US" dirty="0"/>
              <a:t>More detailed plot at locations of internal waves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7819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 descr="_LNS3501.jpg">
            <a:extLst>
              <a:ext uri="{FF2B5EF4-FFF2-40B4-BE49-F238E27FC236}">
                <a16:creationId xmlns:a16="http://schemas.microsoft.com/office/drawing/2014/main" id="{D68D6B18-0EFD-4D98-BB3D-7F8009533E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6000"/>
            <a:ext cx="9144000" cy="520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With reasonable computation times limits can be investigated. Realistic physics are observed and numerical errors are recognized. For more insight the following plots are within reach and could be interesting: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Table with extreme values </a:t>
            </a:r>
          </a:p>
          <a:p>
            <a:pPr>
              <a:buFontTx/>
              <a:buChar char="-"/>
            </a:pPr>
            <a:r>
              <a:rPr lang="en-US" dirty="0"/>
              <a:t>Courant limiting cells</a:t>
            </a:r>
          </a:p>
          <a:p>
            <a:pPr>
              <a:buFontTx/>
              <a:buChar char="-"/>
            </a:pPr>
            <a:r>
              <a:rPr lang="en-US" dirty="0"/>
              <a:t>Velocity magnitudes </a:t>
            </a:r>
          </a:p>
          <a:p>
            <a:pPr>
              <a:buFontTx/>
              <a:buChar char="-"/>
            </a:pPr>
            <a:r>
              <a:rPr lang="en-US" dirty="0"/>
              <a:t>3D profiles instead of width-average</a:t>
            </a:r>
          </a:p>
          <a:p>
            <a:pPr>
              <a:buFontTx/>
              <a:buChar char="-"/>
            </a:pPr>
            <a:r>
              <a:rPr lang="en-US" dirty="0"/>
              <a:t>Detailed plots of internal waves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6514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7AF81DCF-F707-43EC-A9A7-4F3F96F3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57600" y="-28800"/>
            <a:ext cx="9241200" cy="5194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Upcoming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/>
              <a:t>Interval analysis</a:t>
            </a:r>
          </a:p>
          <a:p>
            <a:pPr>
              <a:buFontTx/>
              <a:buChar char="-"/>
            </a:pPr>
            <a:r>
              <a:rPr lang="en-US" dirty="0"/>
              <a:t>Simulations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4479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21F4B2-58A0-43F5-8A89-4079AD2AD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2C1E3B-24B2-4BC2-B9F9-487B91FBE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751" y="205979"/>
            <a:ext cx="7106464" cy="34861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L=20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6212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DAEB4F-FC8C-4BC3-BB80-82570484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48972D7-F05A-4B42-8D72-9CEEDB973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751" y="205979"/>
            <a:ext cx="7106464" cy="34861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L=50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2346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ight&#10;&#10;Description automatically generated">
            <a:extLst>
              <a:ext uri="{FF2B5EF4-FFF2-40B4-BE49-F238E27FC236}">
                <a16:creationId xmlns:a16="http://schemas.microsoft.com/office/drawing/2014/main" id="{EEBB7C50-C89F-442D-A86B-5362F0231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81"/>
            <a:ext cx="9144000" cy="4681538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48972D7-F05A-4B42-8D72-9CEEDB973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751" y="205979"/>
            <a:ext cx="7106464" cy="34861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L=99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499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Research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GB" sz="2000" dirty="0"/>
              <a:t>How much numerical diffusion and or dispersion does the D-Flow FM model produce when simulating a 3D lock-exchange experiment?</a:t>
            </a:r>
          </a:p>
          <a:p>
            <a:pPr marL="0" indent="0">
              <a:buNone/>
            </a:pPr>
            <a:endParaRPr lang="en-GB" sz="2000" dirty="0"/>
          </a:p>
          <a:p>
            <a:pPr lvl="1">
              <a:buFont typeface="+mj-lt"/>
              <a:buAutoNum type="arabicPeriod"/>
            </a:pPr>
            <a:r>
              <a:rPr lang="en-GB" sz="1600" dirty="0"/>
              <a:t>What physics?</a:t>
            </a:r>
          </a:p>
          <a:p>
            <a:pPr lvl="1">
              <a:buFont typeface="+mj-lt"/>
              <a:buAutoNum type="arabicPeriod"/>
            </a:pPr>
            <a:r>
              <a:rPr lang="en-GB" sz="1600" dirty="0"/>
              <a:t>Sensitivity</a:t>
            </a:r>
          </a:p>
          <a:p>
            <a:pPr lvl="1">
              <a:buFont typeface="+mj-lt"/>
              <a:buAutoNum type="arabicPeriod"/>
            </a:pPr>
            <a:r>
              <a:rPr lang="en-GB" sz="1600" dirty="0"/>
              <a:t>Error types per parameter and phenomena</a:t>
            </a:r>
          </a:p>
          <a:p>
            <a:pPr lvl="1">
              <a:buFont typeface="+mj-lt"/>
              <a:buAutoNum type="arabicPeriod"/>
            </a:pPr>
            <a:r>
              <a:rPr lang="en-GB" sz="1600" dirty="0"/>
              <a:t>Indicators</a:t>
            </a:r>
          </a:p>
          <a:p>
            <a:pPr lvl="1">
              <a:buFont typeface="+mj-lt"/>
              <a:buAutoNum type="arabicPeriod"/>
            </a:pPr>
            <a:endParaRPr lang="en-GB" sz="1600" dirty="0"/>
          </a:p>
          <a:p>
            <a:pPr lvl="1">
              <a:buFont typeface="+mj-lt"/>
              <a:buAutoNum type="arabicPeriod"/>
            </a:pPr>
            <a:endParaRPr lang="en-GB" sz="1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77805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Lock-exchange</a:t>
            </a:r>
          </a:p>
          <a:p>
            <a:pPr lvl="1"/>
            <a:r>
              <a:rPr lang="en-US" dirty="0"/>
              <a:t>Large discontinuity at t=0</a:t>
            </a:r>
          </a:p>
          <a:p>
            <a:pPr lvl="1"/>
            <a:r>
              <a:rPr lang="en-US" dirty="0"/>
              <a:t>Two wave fronts with steep gradients</a:t>
            </a:r>
          </a:p>
          <a:p>
            <a:pPr lvl="1"/>
            <a:r>
              <a:rPr lang="en-US" dirty="0"/>
              <a:t>Interface / mixing zone with turbulence </a:t>
            </a:r>
            <a:r>
              <a:rPr lang="en-US" dirty="0" err="1"/>
              <a:t>eddys</a:t>
            </a:r>
            <a:endParaRPr lang="en-US" dirty="0"/>
          </a:p>
          <a:p>
            <a:r>
              <a:rPr lang="en-US" dirty="0"/>
              <a:t>Vertical velocity gradients</a:t>
            </a:r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7C045C-3580-474C-B207-82FBA53DE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047" y="3737371"/>
            <a:ext cx="3719764" cy="12001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8B903C4-05B6-40A4-B84F-B9332546B9D2}"/>
              </a:ext>
            </a:extLst>
          </p:cNvPr>
          <p:cNvSpPr/>
          <p:nvPr/>
        </p:nvSpPr>
        <p:spPr>
          <a:xfrm>
            <a:off x="3199770" y="4839565"/>
            <a:ext cx="423313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Figure 3.1: Basic lock-exchange setup - source: Shin et al. [2004]</a:t>
            </a:r>
          </a:p>
        </p:txBody>
      </p:sp>
      <p:pic>
        <p:nvPicPr>
          <p:cNvPr id="7" name="Picture 6" descr="A picture containing yellow, drawing&#10;&#10;Description automatically generated">
            <a:extLst>
              <a:ext uri="{FF2B5EF4-FFF2-40B4-BE49-F238E27FC236}">
                <a16:creationId xmlns:a16="http://schemas.microsoft.com/office/drawing/2014/main" id="{E2F54088-336B-47C7-88C3-CF0887DF5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6798" y="0"/>
            <a:ext cx="369040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57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Modelling</a:t>
            </a:r>
          </a:p>
          <a:p>
            <a:r>
              <a:rPr lang="en-US" dirty="0"/>
              <a:t>Running simulations</a:t>
            </a:r>
          </a:p>
          <a:p>
            <a:r>
              <a:rPr lang="en-US" dirty="0"/>
              <a:t>Analyzing results</a:t>
            </a:r>
          </a:p>
          <a:p>
            <a:r>
              <a:rPr lang="en-US" dirty="0"/>
              <a:t>Discussion &amp; conclusion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547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Modelling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Constant parameters</a:t>
            </a:r>
          </a:p>
          <a:p>
            <a:pPr lvl="1"/>
            <a:r>
              <a:rPr lang="en-US" dirty="0"/>
              <a:t>Geometry</a:t>
            </a:r>
          </a:p>
          <a:p>
            <a:pPr lvl="1"/>
            <a:r>
              <a:rPr lang="en-US" dirty="0"/>
              <a:t>Timescale</a:t>
            </a:r>
          </a:p>
          <a:p>
            <a:pPr lvl="1"/>
            <a:r>
              <a:rPr lang="en-US" dirty="0"/>
              <a:t>Initial &amp; boundary conditions</a:t>
            </a:r>
          </a:p>
          <a:p>
            <a:r>
              <a:rPr lang="en-US" dirty="0"/>
              <a:t>Stable output</a:t>
            </a:r>
          </a:p>
          <a:p>
            <a:pPr lvl="1"/>
            <a:r>
              <a:rPr lang="en-US" dirty="0"/>
              <a:t>Width averaged water level</a:t>
            </a:r>
          </a:p>
          <a:p>
            <a:pPr lvl="1"/>
            <a:r>
              <a:rPr lang="en-US" dirty="0"/>
              <a:t>Width averaged salinity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10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Simulations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Interval analysis</a:t>
            </a:r>
          </a:p>
          <a:p>
            <a:r>
              <a:rPr lang="en-US" dirty="0"/>
              <a:t>Parameter variations</a:t>
            </a:r>
          </a:p>
          <a:p>
            <a:pPr lvl="1"/>
            <a:r>
              <a:rPr lang="en-US" dirty="0"/>
              <a:t>Temporal variation</a:t>
            </a:r>
          </a:p>
          <a:p>
            <a:pPr lvl="2"/>
            <a:r>
              <a:rPr lang="en-US" dirty="0"/>
              <a:t>Courant number</a:t>
            </a:r>
          </a:p>
          <a:p>
            <a:pPr lvl="2"/>
            <a:r>
              <a:rPr lang="en-US" dirty="0" err="1"/>
              <a:t>Δt</a:t>
            </a:r>
            <a:endParaRPr lang="en-US" dirty="0"/>
          </a:p>
          <a:p>
            <a:pPr lvl="1"/>
            <a:r>
              <a:rPr lang="en-US" dirty="0"/>
              <a:t>Spatial </a:t>
            </a:r>
            <a:r>
              <a:rPr lang="en-US" dirty="0" err="1"/>
              <a:t>variaton</a:t>
            </a:r>
            <a:endParaRPr lang="en-US" dirty="0"/>
          </a:p>
          <a:p>
            <a:pPr lvl="2"/>
            <a:r>
              <a:rPr lang="en-US" dirty="0" err="1"/>
              <a:t>Δx</a:t>
            </a:r>
            <a:r>
              <a:rPr lang="en-US" dirty="0"/>
              <a:t> /</a:t>
            </a:r>
            <a:r>
              <a:rPr lang="en-US" dirty="0" err="1"/>
              <a:t>Δz</a:t>
            </a:r>
            <a:endParaRPr lang="en-US" dirty="0"/>
          </a:p>
          <a:p>
            <a:pPr lvl="2"/>
            <a:r>
              <a:rPr lang="en-US" dirty="0" err="1"/>
              <a:t>Δy</a:t>
            </a:r>
            <a:r>
              <a:rPr lang="en-US" dirty="0"/>
              <a:t>/ </a:t>
            </a:r>
            <a:r>
              <a:rPr lang="en-US" dirty="0" err="1"/>
              <a:t>Δz</a:t>
            </a:r>
            <a:endParaRPr lang="en-US" dirty="0"/>
          </a:p>
          <a:p>
            <a:pPr lvl="2"/>
            <a:r>
              <a:rPr lang="en-US" dirty="0" err="1"/>
              <a:t>meshgrid</a:t>
            </a:r>
            <a:r>
              <a:rPr lang="en-US" dirty="0"/>
              <a:t> type</a:t>
            </a:r>
          </a:p>
          <a:p>
            <a:pPr lvl="1"/>
            <a:r>
              <a:rPr lang="en-US" dirty="0"/>
              <a:t>Forcing variation (salinity difference)</a:t>
            </a:r>
          </a:p>
          <a:p>
            <a:pPr lvl="1"/>
            <a:r>
              <a:rPr lang="en-US" dirty="0"/>
              <a:t>Other parameters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134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Numerical evaluation criteria</a:t>
            </a:r>
          </a:p>
          <a:p>
            <a:pPr lvl="1"/>
            <a:r>
              <a:rPr lang="en-US" dirty="0"/>
              <a:t> Von Neumann condition (Amplification factor)</a:t>
            </a:r>
          </a:p>
          <a:p>
            <a:pPr lvl="1"/>
            <a:r>
              <a:rPr lang="en-US" dirty="0"/>
              <a:t> CFL condition (Positive numerical diffusion, domain of influence)</a:t>
            </a:r>
          </a:p>
          <a:p>
            <a:pPr lvl="1"/>
            <a:r>
              <a:rPr lang="en-US" dirty="0"/>
              <a:t> Computational stability (Domain of influence)</a:t>
            </a:r>
          </a:p>
          <a:p>
            <a:pPr lvl="1"/>
            <a:r>
              <a:rPr lang="en-US" dirty="0"/>
              <a:t> Heuristic stability</a:t>
            </a:r>
          </a:p>
          <a:p>
            <a:pPr lvl="1"/>
            <a:r>
              <a:rPr lang="en-US" dirty="0"/>
              <a:t> Monotonicity</a:t>
            </a:r>
          </a:p>
          <a:p>
            <a:pPr lvl="1"/>
            <a:endParaRPr lang="en-US" dirty="0"/>
          </a:p>
          <a:p>
            <a:r>
              <a:rPr lang="en-US" dirty="0"/>
              <a:t>Spectral analysis</a:t>
            </a:r>
          </a:p>
          <a:p>
            <a:pPr lvl="1"/>
            <a:r>
              <a:rPr lang="en-US" dirty="0" err="1"/>
              <a:t>Ruano</a:t>
            </a:r>
            <a:r>
              <a:rPr lang="en-US" dirty="0"/>
              <a:t> et. al, 2019</a:t>
            </a:r>
          </a:p>
          <a:p>
            <a:pPr lvl="1"/>
            <a:r>
              <a:rPr lang="en-US" dirty="0"/>
              <a:t>Dispersion error evaluation method</a:t>
            </a:r>
          </a:p>
          <a:p>
            <a:pPr lvl="1"/>
            <a:endParaRPr lang="en-US" dirty="0"/>
          </a:p>
          <a:p>
            <a:r>
              <a:rPr lang="en-US" dirty="0"/>
              <a:t>Sensitivity analysis</a:t>
            </a:r>
          </a:p>
          <a:p>
            <a:pPr lvl="1"/>
            <a:r>
              <a:rPr lang="en-US" dirty="0"/>
              <a:t>S(P) = </a:t>
            </a:r>
            <a:r>
              <a:rPr lang="el-GR" dirty="0"/>
              <a:t>δ</a:t>
            </a:r>
            <a:r>
              <a:rPr lang="en-GB" dirty="0"/>
              <a:t>x/</a:t>
            </a:r>
            <a:r>
              <a:rPr lang="el-GR" dirty="0"/>
              <a:t>δ</a:t>
            </a:r>
            <a:r>
              <a:rPr lang="en-GB" dirty="0"/>
              <a:t>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822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567</TotalTime>
  <Words>8265</Words>
  <Application>Microsoft Office PowerPoint</Application>
  <PresentationFormat>On-screen Show (16:9)</PresentationFormat>
  <Paragraphs>761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Tahoma</vt:lpstr>
      <vt:lpstr>Office Theme</vt:lpstr>
      <vt:lpstr>Custom Design</vt:lpstr>
      <vt:lpstr>Quantifying numerical diffusion and dispersion in D-Flow Flexible Mesh using a lock-exchange experiment </vt:lpstr>
      <vt:lpstr>Content</vt:lpstr>
      <vt:lpstr>Introduction</vt:lpstr>
      <vt:lpstr>Research question</vt:lpstr>
      <vt:lpstr>Background</vt:lpstr>
      <vt:lpstr>Method</vt:lpstr>
      <vt:lpstr>Method: Modelling</vt:lpstr>
      <vt:lpstr>Method: Simulations</vt:lpstr>
      <vt:lpstr>Method: Analysis</vt:lpstr>
      <vt:lpstr>Results</vt:lpstr>
      <vt:lpstr>Results: Temperature variation</vt:lpstr>
      <vt:lpstr>PowerPoint Presentation</vt:lpstr>
      <vt:lpstr>PowerPoint Presentation</vt:lpstr>
      <vt:lpstr>Results: Temperature variation</vt:lpstr>
      <vt:lpstr>Results: Temperature variation</vt:lpstr>
      <vt:lpstr>Results: Temperature variation</vt:lpstr>
      <vt:lpstr>Results: Temperature variation</vt:lpstr>
      <vt:lpstr>Results: Temperature variation</vt:lpstr>
      <vt:lpstr>PowerPoint Presentation</vt:lpstr>
      <vt:lpstr>Results: Layer variation</vt:lpstr>
      <vt:lpstr>Results: Layer variation</vt:lpstr>
      <vt:lpstr>Results: Layer variation</vt:lpstr>
      <vt:lpstr>Results: Layer variation</vt:lpstr>
      <vt:lpstr>Results: Temperature variation</vt:lpstr>
      <vt:lpstr>Results: Layer variation</vt:lpstr>
      <vt:lpstr>Results: Layer variation</vt:lpstr>
      <vt:lpstr>Results: Layer variation</vt:lpstr>
      <vt:lpstr>Results: Layer variation</vt:lpstr>
      <vt:lpstr>Results: General observations</vt:lpstr>
      <vt:lpstr>Results: General observations</vt:lpstr>
      <vt:lpstr>Conclusion</vt:lpstr>
      <vt:lpstr>Upcoming</vt:lpstr>
      <vt:lpstr>PowerPoint Presentation</vt:lpstr>
      <vt:lpstr>PowerPoint Presentation</vt:lpstr>
      <vt:lpstr>PowerPoint Presentation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Daan Koetsenruijter</cp:lastModifiedBy>
  <cp:revision>42</cp:revision>
  <dcterms:created xsi:type="dcterms:W3CDTF">2015-07-09T11:57:30Z</dcterms:created>
  <dcterms:modified xsi:type="dcterms:W3CDTF">2020-05-15T12:26:47Z</dcterms:modified>
</cp:coreProperties>
</file>